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0" r:id="rId4"/>
    <p:sldId id="258" r:id="rId5"/>
    <p:sldId id="314" r:id="rId6"/>
    <p:sldId id="315" r:id="rId7"/>
    <p:sldId id="332" r:id="rId8"/>
    <p:sldId id="333" r:id="rId9"/>
    <p:sldId id="317" r:id="rId10"/>
    <p:sldId id="339" r:id="rId11"/>
    <p:sldId id="345" r:id="rId12"/>
    <p:sldId id="357" r:id="rId13"/>
    <p:sldId id="352" r:id="rId14"/>
    <p:sldId id="318" r:id="rId15"/>
    <p:sldId id="320" r:id="rId16"/>
    <p:sldId id="319" r:id="rId17"/>
    <p:sldId id="322" r:id="rId18"/>
    <p:sldId id="323" r:id="rId19"/>
    <p:sldId id="336" r:id="rId20"/>
    <p:sldId id="341" r:id="rId21"/>
    <p:sldId id="321" r:id="rId22"/>
    <p:sldId id="346" r:id="rId23"/>
    <p:sldId id="347" r:id="rId24"/>
    <p:sldId id="353" r:id="rId25"/>
    <p:sldId id="348" r:id="rId26"/>
    <p:sldId id="350" r:id="rId27"/>
    <p:sldId id="362" r:id="rId28"/>
    <p:sldId id="344" r:id="rId29"/>
    <p:sldId id="354" r:id="rId30"/>
    <p:sldId id="356" r:id="rId31"/>
    <p:sldId id="343" r:id="rId32"/>
    <p:sldId id="351" r:id="rId33"/>
    <p:sldId id="355" r:id="rId34"/>
    <p:sldId id="358" r:id="rId35"/>
    <p:sldId id="340" r:id="rId36"/>
    <p:sldId id="359" r:id="rId37"/>
    <p:sldId id="360" r:id="rId38"/>
    <p:sldId id="361" r:id="rId39"/>
    <p:sldId id="342" r:id="rId40"/>
    <p:sldId id="324" r:id="rId41"/>
    <p:sldId id="325" r:id="rId42"/>
    <p:sldId id="326" r:id="rId43"/>
    <p:sldId id="328" r:id="rId44"/>
    <p:sldId id="327" r:id="rId45"/>
    <p:sldId id="329" r:id="rId46"/>
    <p:sldId id="330" r:id="rId47"/>
    <p:sldId id="331" r:id="rId48"/>
    <p:sldId id="335" r:id="rId49"/>
    <p:sldId id="334" r:id="rId50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6">
          <p15:clr>
            <a:srgbClr val="A4A3A4"/>
          </p15:clr>
        </p15:guide>
        <p15:guide id="2" pos="2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A0CFED"/>
    <a:srgbClr val="3964EE"/>
    <a:srgbClr val="E0E0E0"/>
    <a:srgbClr val="EF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 autoAdjust="0"/>
    <p:restoredTop sz="94643"/>
  </p:normalViewPr>
  <p:slideViewPr>
    <p:cSldViewPr snapToGrid="0" snapToObjects="1" showGuides="1">
      <p:cViewPr varScale="1">
        <p:scale>
          <a:sx n="160" d="100"/>
          <a:sy n="160" d="100"/>
        </p:scale>
        <p:origin x="408" y="168"/>
      </p:cViewPr>
      <p:guideLst>
        <p:guide orient="horz" pos="1636"/>
        <p:guide pos="29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61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4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0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07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49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0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3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5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5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2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5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8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4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3" name="图片 2" descr="未标题-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9" b="18969"/>
          <a:stretch>
            <a:fillRect/>
          </a:stretch>
        </p:blipFill>
        <p:spPr>
          <a:xfrm>
            <a:off x="370030" y="-43618"/>
            <a:ext cx="8310066" cy="5179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84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6" name="图片 5" descr="12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06" y="0"/>
            <a:ext cx="409753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68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9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00028" cy="1200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87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74" y="1077243"/>
            <a:ext cx="5603892" cy="2923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6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8116" y="2391311"/>
            <a:ext cx="20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语言模型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预训练语言模型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0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NLP</a:t>
            </a:r>
            <a:r>
              <a:rPr lang="zh-CN" altLang="en-US" sz="2800" dirty="0"/>
              <a:t> 特点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B5AA8A-E095-BF49-875E-37E08FC0FA5B}"/>
              </a:ext>
            </a:extLst>
          </p:cNvPr>
          <p:cNvSpPr txBox="1"/>
          <p:nvPr/>
        </p:nvSpPr>
        <p:spPr>
          <a:xfrm>
            <a:off x="1858448" y="12483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文本特点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E6CF6F-1125-EC41-A53F-F77163D3A2D4}"/>
              </a:ext>
            </a:extLst>
          </p:cNvPr>
          <p:cNvSpPr txBox="1"/>
          <p:nvPr/>
        </p:nvSpPr>
        <p:spPr>
          <a:xfrm>
            <a:off x="628154" y="2037110"/>
            <a:ext cx="3554232" cy="157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100" dirty="0">
                <a:latin typeface="+mn-ea"/>
              </a:rPr>
              <a:t>1.</a:t>
            </a:r>
            <a:r>
              <a:rPr kumimoji="1" lang="zh-CN" altLang="en-US" sz="1100" dirty="0">
                <a:latin typeface="+mn-ea"/>
              </a:rPr>
              <a:t> </a:t>
            </a:r>
            <a:r>
              <a:rPr lang="zh-CN" altLang="en-US" sz="1100" dirty="0">
                <a:latin typeface="+mn-ea"/>
              </a:rPr>
              <a:t>输入是一个一维线性序列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>
                <a:latin typeface="+mn-ea"/>
              </a:rPr>
              <a:t>2.</a:t>
            </a:r>
            <a:r>
              <a:rPr kumimoji="1" lang="zh-CN" altLang="en-US" sz="1100" dirty="0">
                <a:latin typeface="+mn-ea"/>
              </a:rPr>
              <a:t> </a:t>
            </a:r>
            <a:r>
              <a:rPr lang="zh-CN" altLang="en-US" sz="1100" dirty="0">
                <a:latin typeface="+mn-ea"/>
              </a:rPr>
              <a:t>输入是不定长的，这点对于模型处理起来会比较麻烦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>
                <a:latin typeface="+mn-ea"/>
              </a:rPr>
              <a:t>3.</a:t>
            </a:r>
            <a:r>
              <a:rPr kumimoji="1" lang="zh-CN" altLang="en-US" sz="1100" dirty="0">
                <a:latin typeface="+mn-ea"/>
              </a:rPr>
              <a:t> </a:t>
            </a:r>
            <a:r>
              <a:rPr lang="zh-CN" altLang="en-US" sz="1100" dirty="0">
                <a:latin typeface="+mn-ea"/>
              </a:rPr>
              <a:t>单词位置与句子位置的相对位置很重要，互换可能导致完全不同的意思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4.</a:t>
            </a:r>
            <a:r>
              <a:rPr lang="zh-CN" altLang="en-US" sz="1100" dirty="0">
                <a:latin typeface="+mn-ea"/>
              </a:rPr>
              <a:t> 句子中的长距离特征对于理解语义也非常关键。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4C1109-17E3-2D41-8330-3CBABA1DF634}"/>
              </a:ext>
            </a:extLst>
          </p:cNvPr>
          <p:cNvSpPr txBox="1"/>
          <p:nvPr/>
        </p:nvSpPr>
        <p:spPr>
          <a:xfrm>
            <a:off x="6232991" y="124835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NLP</a:t>
            </a:r>
            <a:r>
              <a:rPr kumimoji="1" lang="zh-CN" altLang="en-US" sz="1400" b="1" dirty="0"/>
              <a:t>四大任务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18A256-4D4B-E347-9C88-C0B6A5430740}"/>
              </a:ext>
            </a:extLst>
          </p:cNvPr>
          <p:cNvSpPr txBox="1"/>
          <p:nvPr/>
        </p:nvSpPr>
        <p:spPr>
          <a:xfrm>
            <a:off x="5052352" y="1925791"/>
            <a:ext cx="3554232" cy="233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100" dirty="0">
                <a:latin typeface="+mn-ea"/>
              </a:rPr>
              <a:t>1.</a:t>
            </a:r>
            <a:r>
              <a:rPr kumimoji="1" lang="zh-CN" altLang="en-US" sz="1100" dirty="0">
                <a:latin typeface="+mn-ea"/>
              </a:rPr>
              <a:t> </a:t>
            </a:r>
            <a:r>
              <a:rPr lang="zh-CN" altLang="en-US" sz="1100" b="1" dirty="0">
                <a:latin typeface="+mn-ea"/>
              </a:rPr>
              <a:t>序列标注：</a:t>
            </a:r>
            <a:r>
              <a:rPr lang="zh-CN" altLang="en-US" sz="1100" dirty="0">
                <a:latin typeface="+mn-ea"/>
              </a:rPr>
              <a:t> 分词，词性标注，命名实体识别等。 特点是句子中每个单词要求模型根据上下文都要给出一个分类类别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>
                <a:latin typeface="+mn-ea"/>
              </a:rPr>
              <a:t>2.</a:t>
            </a:r>
            <a:r>
              <a:rPr lang="zh-CN" altLang="en-US" sz="1100" b="1" dirty="0">
                <a:latin typeface="+mn-ea"/>
              </a:rPr>
              <a:t>分类任务：</a:t>
            </a:r>
            <a:r>
              <a:rPr lang="zh-CN" altLang="en-US" sz="1100" dirty="0">
                <a:latin typeface="+mn-ea"/>
              </a:rPr>
              <a:t> 文本分类， 情感分析。 特点是不管文章有多长，总体给出一个分类类别即可。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3.</a:t>
            </a:r>
            <a:r>
              <a:rPr lang="zh-CN" altLang="en-US" sz="1100" b="1" dirty="0">
                <a:latin typeface="+mn-ea"/>
              </a:rPr>
              <a:t>句子关系推断：</a:t>
            </a:r>
            <a:r>
              <a:rPr lang="zh-CN" altLang="en-US" sz="1100" dirty="0">
                <a:latin typeface="+mn-ea"/>
              </a:rPr>
              <a:t> </a:t>
            </a:r>
            <a:r>
              <a:rPr lang="en" altLang="zh-CN" sz="1100" dirty="0">
                <a:latin typeface="+mn-ea"/>
              </a:rPr>
              <a:t>QA</a:t>
            </a:r>
            <a:r>
              <a:rPr lang="zh-CN" altLang="en" sz="1100" dirty="0">
                <a:latin typeface="+mn-ea"/>
              </a:rPr>
              <a:t>， </a:t>
            </a:r>
            <a:r>
              <a:rPr lang="zh-CN" altLang="en-US" sz="1100" dirty="0">
                <a:latin typeface="+mn-ea"/>
              </a:rPr>
              <a:t>自然语言推理。 特点是给定两个句子，模型判断出两个句子是否具备某种语义关系。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4.</a:t>
            </a:r>
            <a:r>
              <a:rPr lang="zh-CN" altLang="en-US" sz="1100" b="1" dirty="0">
                <a:latin typeface="+mn-ea"/>
              </a:rPr>
              <a:t>生成式任务：</a:t>
            </a:r>
            <a:r>
              <a:rPr lang="zh-CN" altLang="en-US" sz="1100" dirty="0">
                <a:latin typeface="+mn-ea"/>
              </a:rPr>
              <a:t>机器翻译， 文本摘要。特点是输入文本内容后，需要自主生成另外一段文字。</a:t>
            </a:r>
          </a:p>
        </p:txBody>
      </p:sp>
    </p:spTree>
    <p:extLst>
      <p:ext uri="{BB962C8B-B14F-4D97-AF65-F5344CB8AC3E}">
        <p14:creationId xmlns:p14="http://schemas.microsoft.com/office/powerpoint/2010/main" val="24885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Transformer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feb4e6b8-2397-11eb-9748-0eb20c5883f6">
            <a:hlinkClick r:id="" action="ppaction://media"/>
            <a:extLst>
              <a:ext uri="{FF2B5EF4-FFF2-40B4-BE49-F238E27FC236}">
                <a16:creationId xmlns:a16="http://schemas.microsoft.com/office/drawing/2014/main" id="{E7F9CC8D-04EB-AA47-8C4E-866D80B76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4177" y="1433756"/>
            <a:ext cx="3619678" cy="3200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10C8EB-0BC3-6F41-8DA3-C58A31688492}"/>
              </a:ext>
            </a:extLst>
          </p:cNvPr>
          <p:cNvSpPr txBox="1"/>
          <p:nvPr/>
        </p:nvSpPr>
        <p:spPr>
          <a:xfrm>
            <a:off x="6173924" y="927521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 演示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CC8B57-7D17-3145-9C62-E3951042B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00" y="1022350"/>
            <a:ext cx="2258276" cy="27143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11E08D-2BAA-FE40-93DC-D421B8CDA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76" y="4037623"/>
            <a:ext cx="2451100" cy="44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2308C7-90BE-8743-A362-697628C71268}"/>
              </a:ext>
            </a:extLst>
          </p:cNvPr>
          <p:cNvSpPr txBox="1"/>
          <p:nvPr/>
        </p:nvSpPr>
        <p:spPr>
          <a:xfrm>
            <a:off x="955449" y="448314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Q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K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V</a:t>
            </a:r>
            <a:r>
              <a:rPr kumimoji="1" lang="zh-CN" altLang="en-US" sz="1400" dirty="0"/>
              <a:t> 同源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9F52D50-57DA-484B-A6F7-38684D86F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926" y="1225874"/>
            <a:ext cx="1930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CNN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LSTM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B5AA8A-E095-BF49-875E-37E08FC0FA5B}"/>
              </a:ext>
            </a:extLst>
          </p:cNvPr>
          <p:cNvSpPr txBox="1"/>
          <p:nvPr/>
        </p:nvSpPr>
        <p:spPr>
          <a:xfrm>
            <a:off x="1426889" y="125630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RNN</a:t>
            </a:r>
            <a:endParaRPr kumimoji="1"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E6CF6F-1125-EC41-A53F-F77163D3A2D4}"/>
              </a:ext>
            </a:extLst>
          </p:cNvPr>
          <p:cNvSpPr txBox="1"/>
          <p:nvPr/>
        </p:nvSpPr>
        <p:spPr>
          <a:xfrm>
            <a:off x="628154" y="2037110"/>
            <a:ext cx="2305877" cy="259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优点：</a:t>
            </a:r>
            <a:r>
              <a:rPr lang="zh-CN" altLang="en-US" sz="1100" dirty="0">
                <a:latin typeface="+mn-ea"/>
              </a:rPr>
              <a:t>天生的具有时序结构，十分适合解决</a:t>
            </a:r>
            <a:r>
              <a:rPr lang="en" altLang="zh-CN" sz="1100" dirty="0">
                <a:latin typeface="+mn-ea"/>
              </a:rPr>
              <a:t>NLP</a:t>
            </a:r>
            <a:r>
              <a:rPr lang="zh-CN" altLang="en-US" sz="1100" dirty="0">
                <a:latin typeface="+mn-ea"/>
              </a:rPr>
              <a:t>问题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缺点：</a:t>
            </a:r>
            <a:endParaRPr lang="en-US" altLang="zh-CN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dirty="0">
                <a:latin typeface="+mn-ea"/>
              </a:rPr>
              <a:t> 反向传播时所存在的优化困难问题， 即梯度消失，梯度爆炸问题，进而导致对超长距离依赖的解决不佳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2.</a:t>
            </a:r>
            <a:r>
              <a:rPr lang="zh-CN" altLang="en-US" sz="1100" dirty="0">
                <a:latin typeface="+mn-ea"/>
              </a:rPr>
              <a:t> 并行能力，进而导致难以做深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04C94-1D68-A041-87C2-F8B5BC54A8A6}"/>
              </a:ext>
            </a:extLst>
          </p:cNvPr>
          <p:cNvSpPr txBox="1"/>
          <p:nvPr/>
        </p:nvSpPr>
        <p:spPr>
          <a:xfrm>
            <a:off x="4433808" y="1256307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CNN</a:t>
            </a:r>
            <a:endParaRPr kumimoji="1"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BA329C-57CF-A348-B83C-9921A543BAC4}"/>
              </a:ext>
            </a:extLst>
          </p:cNvPr>
          <p:cNvSpPr txBox="1"/>
          <p:nvPr/>
        </p:nvSpPr>
        <p:spPr>
          <a:xfrm>
            <a:off x="3395207" y="2037110"/>
            <a:ext cx="2545743" cy="183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优点：</a:t>
            </a:r>
            <a:endParaRPr lang="en-US" altLang="zh-CN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dirty="0">
                <a:latin typeface="+mn-ea"/>
              </a:rPr>
              <a:t> 可以并行，可以做的非常深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2.</a:t>
            </a:r>
            <a:r>
              <a:rPr lang="zh-CN" altLang="en-US" sz="1100" dirty="0">
                <a:latin typeface="+mn-ea"/>
              </a:rPr>
              <a:t> 能够很好的捕捉 </a:t>
            </a:r>
            <a:r>
              <a:rPr lang="en-US" altLang="zh-CN" sz="1100" dirty="0">
                <a:latin typeface="+mn-ea"/>
              </a:rPr>
              <a:t>n-gram</a:t>
            </a:r>
            <a:r>
              <a:rPr lang="zh-CN" altLang="en-US" sz="1100" dirty="0">
                <a:latin typeface="+mn-ea"/>
              </a:rPr>
              <a:t> 特征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缺点：</a:t>
            </a:r>
            <a:endParaRPr lang="en-US" altLang="zh-CN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dirty="0">
                <a:latin typeface="+mn-ea"/>
              </a:rPr>
              <a:t> 无法解决长距离依赖问题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2.</a:t>
            </a:r>
            <a:r>
              <a:rPr lang="zh-CN" altLang="en-US" sz="1100" dirty="0">
                <a:latin typeface="+mn-ea"/>
              </a:rPr>
              <a:t> 对于位置信息不敏感</a:t>
            </a:r>
            <a:endParaRPr lang="en-US" altLang="zh-CN" sz="11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3317C9-7DA3-DA4B-92C1-E3BFD239310B}"/>
              </a:ext>
            </a:extLst>
          </p:cNvPr>
          <p:cNvSpPr txBox="1"/>
          <p:nvPr/>
        </p:nvSpPr>
        <p:spPr>
          <a:xfrm>
            <a:off x="7264471" y="1256307"/>
            <a:ext cx="1092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Transformer</a:t>
            </a:r>
            <a:endParaRPr kumimoji="1"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30E6EF-324F-E34A-AC01-222292032CA3}"/>
              </a:ext>
            </a:extLst>
          </p:cNvPr>
          <p:cNvSpPr txBox="1"/>
          <p:nvPr/>
        </p:nvSpPr>
        <p:spPr>
          <a:xfrm>
            <a:off x="6186115" y="1846279"/>
            <a:ext cx="2830665" cy="3099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优点：</a:t>
            </a:r>
            <a:endParaRPr lang="en-US" altLang="zh-CN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self-attention</a:t>
            </a:r>
            <a:r>
              <a:rPr lang="zh-CN" altLang="en-US" sz="1100" dirty="0">
                <a:latin typeface="+mn-ea"/>
              </a:rPr>
              <a:t> 天生的就解决了长距离依赖问题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2.</a:t>
            </a:r>
            <a:r>
              <a:rPr lang="zh-CN" altLang="en-US" sz="1100" dirty="0">
                <a:latin typeface="+mn-ea"/>
              </a:rPr>
              <a:t> 可以并行，可以做的非常深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3.</a:t>
            </a:r>
            <a:r>
              <a:rPr lang="zh-CN" altLang="en-US" sz="1100" dirty="0">
                <a:latin typeface="+mn-ea"/>
              </a:rPr>
              <a:t> 位置信息通过 </a:t>
            </a:r>
            <a:r>
              <a:rPr lang="en-US" altLang="zh-CN" sz="1100" dirty="0">
                <a:latin typeface="+mn-ea"/>
              </a:rPr>
              <a:t>position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embedding</a:t>
            </a:r>
            <a:r>
              <a:rPr lang="zh-CN" altLang="en-US" sz="1100" dirty="0">
                <a:latin typeface="+mn-ea"/>
              </a:rPr>
              <a:t> 很好的补充了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+mn-ea"/>
              </a:rPr>
              <a:t>缺点：</a:t>
            </a:r>
            <a:endParaRPr lang="en-US" altLang="zh-CN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dirty="0">
                <a:latin typeface="+mn-ea"/>
              </a:rPr>
              <a:t> 对于超长文本，会导致非常大的计算复杂度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    </a:t>
            </a:r>
            <a:r>
              <a:rPr lang="en-US" altLang="zh-CN" sz="1100" dirty="0">
                <a:latin typeface="+mn-ea"/>
              </a:rPr>
              <a:t>2.</a:t>
            </a:r>
            <a:r>
              <a:rPr lang="zh-CN" altLang="en-US" sz="1100" dirty="0">
                <a:latin typeface="+mn-ea"/>
              </a:rPr>
              <a:t> 位置信息依赖于 </a:t>
            </a:r>
            <a:r>
              <a:rPr lang="en-US" altLang="zh-CN" sz="1100" dirty="0">
                <a:latin typeface="+mn-ea"/>
              </a:rPr>
              <a:t>position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98378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ELMO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371B57-C3CA-8C46-8E72-318A837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8" y="1138725"/>
            <a:ext cx="4841417" cy="22106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3D76E2-5232-154A-A945-A6CE034A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129" y="1493623"/>
            <a:ext cx="3905871" cy="1052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8B29E2-C8ED-CB4F-BAFC-F8DDBFD8A4FF}"/>
              </a:ext>
            </a:extLst>
          </p:cNvPr>
          <p:cNvSpPr txBox="1"/>
          <p:nvPr/>
        </p:nvSpPr>
        <p:spPr>
          <a:xfrm>
            <a:off x="2301498" y="3704232"/>
            <a:ext cx="5563892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1.</a:t>
            </a:r>
            <a:r>
              <a:rPr lang="zh-CN" altLang="en-US" sz="1200" dirty="0"/>
              <a:t> </a:t>
            </a:r>
            <a:r>
              <a:rPr lang="en" altLang="zh-CN" sz="1200" dirty="0"/>
              <a:t>LSTM </a:t>
            </a:r>
            <a:r>
              <a:rPr lang="zh-CN" altLang="en-US" sz="1200" dirty="0"/>
              <a:t>特征抽取能力远弱于 </a:t>
            </a:r>
            <a:r>
              <a:rPr lang="en" altLang="zh-CN" sz="1200" dirty="0"/>
              <a:t>Transformer </a:t>
            </a:r>
            <a:r>
              <a:rPr lang="zh-CN" altLang="en" sz="1200" dirty="0"/>
              <a:t>， </a:t>
            </a:r>
            <a:r>
              <a:rPr lang="zh-CN" altLang="en-US" sz="1200" dirty="0"/>
              <a:t>并行性差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2.</a:t>
            </a:r>
            <a:r>
              <a:rPr lang="zh-CN" altLang="en-US" sz="1200" dirty="0"/>
              <a:t> 拼接方式双向融合特征融合能力偏弱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3.</a:t>
            </a:r>
            <a:r>
              <a:rPr lang="zh-CN" altLang="en-US" sz="1200" dirty="0"/>
              <a:t> 层数过浅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4661C9-96CD-5243-8899-490A0F8439E6}"/>
              </a:ext>
            </a:extLst>
          </p:cNvPr>
          <p:cNvSpPr txBox="1"/>
          <p:nvPr/>
        </p:nvSpPr>
        <p:spPr>
          <a:xfrm>
            <a:off x="236181" y="4718766"/>
            <a:ext cx="393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ELMO</a:t>
            </a:r>
            <a:r>
              <a:rPr lang="zh-CN" altLang="en-US" sz="1400" dirty="0"/>
              <a:t>：</a:t>
            </a:r>
            <a:r>
              <a:rPr lang="en" altLang="zh-CN" sz="1400" dirty="0"/>
              <a:t> Deep contextualized word representations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82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391949" y="227503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2F749D-DFA5-AB48-A7AB-74682320EE0F}"/>
              </a:ext>
            </a:extLst>
          </p:cNvPr>
          <p:cNvSpPr txBox="1"/>
          <p:nvPr/>
        </p:nvSpPr>
        <p:spPr>
          <a:xfrm>
            <a:off x="879083" y="3449274"/>
            <a:ext cx="5268378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1.</a:t>
            </a:r>
            <a:r>
              <a:rPr lang="zh-CN" altLang="en-US" sz="1200" dirty="0"/>
              <a:t> </a:t>
            </a:r>
            <a:r>
              <a:rPr lang="en" altLang="zh-CN" sz="1200" dirty="0"/>
              <a:t> </a:t>
            </a:r>
            <a:r>
              <a:rPr lang="zh-CN" altLang="en" sz="1200" b="1" dirty="0"/>
              <a:t>模型</a:t>
            </a:r>
            <a:r>
              <a:rPr lang="zh-CN" altLang="en-US" sz="1200" b="1" dirty="0"/>
              <a:t>架构：</a:t>
            </a:r>
            <a:r>
              <a:rPr lang="en-US" altLang="zh-CN" sz="1200" dirty="0"/>
              <a:t>12/24</a:t>
            </a:r>
            <a:r>
              <a:rPr lang="zh-CN" altLang="en-US" sz="1200" dirty="0"/>
              <a:t> 层双向 </a:t>
            </a:r>
            <a:r>
              <a:rPr lang="en-US" altLang="zh-CN" sz="1200" dirty="0"/>
              <a:t>Transformer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/>
              <a:t>2.</a:t>
            </a:r>
            <a:r>
              <a:rPr kumimoji="1" lang="zh-CN" altLang="en-US" sz="1200" dirty="0"/>
              <a:t>  </a:t>
            </a:r>
            <a:r>
              <a:rPr kumimoji="1" lang="en-US" altLang="zh-CN" sz="1200" b="1" dirty="0"/>
              <a:t>Embedding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token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embedding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segment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embedding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position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embedding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zh-CN" altLang="en-US" sz="1200" b="1" dirty="0"/>
              <a:t>预训练任务</a:t>
            </a:r>
            <a:r>
              <a:rPr lang="zh-CN" altLang="en-US" sz="1200" dirty="0"/>
              <a:t>：</a:t>
            </a:r>
            <a:r>
              <a:rPr lang="en" altLang="zh-CN" sz="1200" dirty="0"/>
              <a:t>Masked LM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/>
              <a:t>NSP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kumimoji="1" lang="zh-CN" altLang="en-US" sz="1200" b="1" dirty="0"/>
              <a:t>预训练数据集</a:t>
            </a:r>
            <a:r>
              <a:rPr kumimoji="1" lang="zh-CN" altLang="en-US" sz="1200" dirty="0"/>
              <a:t>：</a:t>
            </a:r>
            <a:r>
              <a:rPr kumimoji="1" lang="en-US" altLang="zh-CN" sz="1200" dirty="0" err="1"/>
              <a:t>BooksCorpus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English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wikipedia</a:t>
            </a:r>
            <a:endParaRPr kumimoji="1"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62B2C-6274-EF4B-A74A-5CB13BB1CA48}"/>
              </a:ext>
            </a:extLst>
          </p:cNvPr>
          <p:cNvSpPr txBox="1"/>
          <p:nvPr/>
        </p:nvSpPr>
        <p:spPr>
          <a:xfrm>
            <a:off x="236181" y="4718766"/>
            <a:ext cx="6165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BERT: Pre-training of Deep Bidirectional Transformers for Language Understanding</a:t>
            </a:r>
            <a:endParaRPr kumimoji="1"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D3A71-A6D8-FC4A-B227-A82C66F1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7" y="1017380"/>
            <a:ext cx="2955427" cy="243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D32F0E-3DB8-D748-98F3-C0AFBA3D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81" y="1573093"/>
            <a:ext cx="4773674" cy="1548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2A1120-4DE6-894A-B98C-CB5510A1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398" y="750723"/>
            <a:ext cx="1714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0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GPT</a:t>
            </a:r>
            <a:r>
              <a:rPr lang="zh-CN" altLang="en-US" sz="2800" dirty="0"/>
              <a:t> </a:t>
            </a:r>
            <a:r>
              <a:rPr lang="en-US" altLang="zh-CN" sz="2800" dirty="0"/>
              <a:t>1.0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C705F4-C5C2-9343-A51E-A3A0B686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0" y="1367624"/>
            <a:ext cx="2773676" cy="25250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A1A0AD-4499-9A4C-926B-096663DA3AC7}"/>
              </a:ext>
            </a:extLst>
          </p:cNvPr>
          <p:cNvSpPr txBox="1"/>
          <p:nvPr/>
        </p:nvSpPr>
        <p:spPr>
          <a:xfrm>
            <a:off x="355451" y="4669329"/>
            <a:ext cx="540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GPT 1.0: Improving Language Understanding by Generative Pre-Training</a:t>
            </a:r>
            <a:endParaRPr kumimoji="1"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45565-FEA8-FE4F-9A49-1F9DE3AD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26" y="1736968"/>
            <a:ext cx="2959100" cy="546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C5237B-E0A8-2441-854A-7C6B4DCAE20A}"/>
              </a:ext>
            </a:extLst>
          </p:cNvPr>
          <p:cNvSpPr txBox="1"/>
          <p:nvPr/>
        </p:nvSpPr>
        <p:spPr>
          <a:xfrm>
            <a:off x="4341412" y="18766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语言模型：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4C1BBF-E11E-6041-8076-C80236812050}"/>
              </a:ext>
            </a:extLst>
          </p:cNvPr>
          <p:cNvSpPr txBox="1"/>
          <p:nvPr/>
        </p:nvSpPr>
        <p:spPr>
          <a:xfrm>
            <a:off x="4341412" y="2530019"/>
            <a:ext cx="2732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模型结构：</a:t>
            </a:r>
            <a:r>
              <a:rPr kumimoji="1" lang="en-US" altLang="zh-CN" sz="1400" dirty="0"/>
              <a:t>12</a:t>
            </a:r>
            <a:r>
              <a:rPr kumimoji="1" lang="zh-CN" altLang="en-US" sz="1400" dirty="0"/>
              <a:t>层单向 </a:t>
            </a:r>
            <a:r>
              <a:rPr kumimoji="1" lang="en-US" altLang="zh-CN" sz="1400" dirty="0"/>
              <a:t>Transformer</a:t>
            </a:r>
            <a:endParaRPr kumimoji="1"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30B0F8-2436-2D4E-BB4F-5350306C1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426" y="2902662"/>
            <a:ext cx="2857500" cy="850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00908A-3F0D-8D4F-9633-BEA992532B00}"/>
              </a:ext>
            </a:extLst>
          </p:cNvPr>
          <p:cNvSpPr txBox="1"/>
          <p:nvPr/>
        </p:nvSpPr>
        <p:spPr>
          <a:xfrm>
            <a:off x="4341411" y="1251800"/>
            <a:ext cx="223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预训练数据：</a:t>
            </a:r>
            <a:r>
              <a:rPr kumimoji="1" lang="en-US" altLang="zh-CN" sz="1400" dirty="0" err="1"/>
              <a:t>BooksCorpus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A1525F-9F01-B343-AA6D-CDDDB30F3FBA}"/>
              </a:ext>
            </a:extLst>
          </p:cNvPr>
          <p:cNvSpPr txBox="1"/>
          <p:nvPr/>
        </p:nvSpPr>
        <p:spPr>
          <a:xfrm>
            <a:off x="4380780" y="3736665"/>
            <a:ext cx="4166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Embedding</a:t>
            </a:r>
            <a:r>
              <a:rPr kumimoji="1" lang="zh-CN" altLang="en-US" sz="1400" b="1" dirty="0"/>
              <a:t>：</a:t>
            </a:r>
            <a:r>
              <a:rPr kumimoji="1" lang="en-US" altLang="zh-CN" sz="1400" dirty="0"/>
              <a:t>token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embedding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position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10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应用预训练语言模型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933E1F-DDCD-0840-B146-1652CF72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40" y="1710136"/>
            <a:ext cx="6249275" cy="20659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D1BA1-0ACD-8148-9992-9CE933DE0405}"/>
              </a:ext>
            </a:extLst>
          </p:cNvPr>
          <p:cNvSpPr txBox="1"/>
          <p:nvPr/>
        </p:nvSpPr>
        <p:spPr>
          <a:xfrm>
            <a:off x="3619966" y="986505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tune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tune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DBA10E-EAE3-AC4C-B7D1-403BD5E13DE0}"/>
              </a:ext>
            </a:extLst>
          </p:cNvPr>
          <p:cNvSpPr txBox="1"/>
          <p:nvPr/>
        </p:nvSpPr>
        <p:spPr>
          <a:xfrm>
            <a:off x="355451" y="4669329"/>
            <a:ext cx="5774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To tune or not to tune? adapting pretrained representations to diverse tasks.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C1BD8A-2CBD-2C47-8415-B8D5442C1694}"/>
              </a:ext>
            </a:extLst>
          </p:cNvPr>
          <p:cNvSpPr txBox="1"/>
          <p:nvPr/>
        </p:nvSpPr>
        <p:spPr>
          <a:xfrm>
            <a:off x="1125415" y="3976475"/>
            <a:ext cx="745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对于大多数的任务， </a:t>
            </a:r>
            <a:r>
              <a:rPr lang="en" altLang="zh-CN" sz="1400" dirty="0"/>
              <a:t>BERT </a:t>
            </a:r>
            <a:r>
              <a:rPr lang="zh-CN" altLang="en-US" sz="1400" dirty="0"/>
              <a:t>进行微调的方式总是比提取向量再训练的方式能够获得更佳的效果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06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是否需要进行再次预训练？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121E87-9307-074F-96F7-E234D0E47620}"/>
              </a:ext>
            </a:extLst>
          </p:cNvPr>
          <p:cNvSpPr txBox="1"/>
          <p:nvPr/>
        </p:nvSpPr>
        <p:spPr>
          <a:xfrm>
            <a:off x="728499" y="2724618"/>
            <a:ext cx="8175356" cy="188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/>
              <a:t>1.</a:t>
            </a:r>
            <a:r>
              <a:rPr lang="zh-CN" altLang="en-US" sz="1200" dirty="0"/>
              <a:t> 在目标领域的数据集上继续预训练（</a:t>
            </a:r>
            <a:r>
              <a:rPr lang="en" altLang="zh-CN" sz="1200" dirty="0"/>
              <a:t>DAPT</a:t>
            </a:r>
            <a:r>
              <a:rPr lang="zh-CN" altLang="en" sz="1200" dirty="0"/>
              <a:t>）</a:t>
            </a:r>
            <a:r>
              <a:rPr lang="zh-CN" altLang="en-US" sz="1200" dirty="0"/>
              <a:t>可以提升效果；目标领域与语言模型的原始预训练语料越不相关，</a:t>
            </a:r>
            <a:r>
              <a:rPr lang="en" altLang="zh-CN" sz="1200" dirty="0"/>
              <a:t>DAPT</a:t>
            </a:r>
            <a:r>
              <a:rPr lang="zh-CN" altLang="en-US" sz="1200" dirty="0"/>
              <a:t>效果则提升更明显。</a:t>
            </a:r>
          </a:p>
          <a:p>
            <a:pPr>
              <a:lnSpc>
                <a:spcPct val="200000"/>
              </a:lnSpc>
            </a:pPr>
            <a:r>
              <a:rPr lang="en-US" altLang="zh-CN" sz="1200" dirty="0"/>
              <a:t>2.</a:t>
            </a:r>
            <a:r>
              <a:rPr lang="zh-CN" altLang="en-US" sz="1200" dirty="0"/>
              <a:t> 在具体任务的数据集上继续预训练（</a:t>
            </a:r>
            <a:r>
              <a:rPr lang="en" altLang="zh-CN" sz="1200" dirty="0"/>
              <a:t>TAPT</a:t>
            </a:r>
            <a:r>
              <a:rPr lang="zh-CN" altLang="en" sz="1200" dirty="0"/>
              <a:t>）</a:t>
            </a:r>
            <a:r>
              <a:rPr lang="zh-CN" altLang="en-US" sz="1200" dirty="0"/>
              <a:t>可以十分“廉价”地提升效果。</a:t>
            </a:r>
          </a:p>
          <a:p>
            <a:pPr>
              <a:lnSpc>
                <a:spcPct val="200000"/>
              </a:lnSpc>
            </a:pPr>
            <a:r>
              <a:rPr lang="en-US" altLang="zh-CN" sz="1200" dirty="0"/>
              <a:t>3.</a:t>
            </a:r>
            <a:r>
              <a:rPr lang="zh-CN" altLang="en-US" sz="1200" dirty="0"/>
              <a:t> 结合二者（先进行</a:t>
            </a:r>
            <a:r>
              <a:rPr lang="en" altLang="zh-CN" sz="1200" dirty="0"/>
              <a:t>DAPT</a:t>
            </a:r>
            <a:r>
              <a:rPr lang="zh-CN" altLang="en" sz="1200" dirty="0"/>
              <a:t>，</a:t>
            </a:r>
            <a:r>
              <a:rPr lang="zh-CN" altLang="en-US" sz="1200" dirty="0"/>
              <a:t>再进行</a:t>
            </a:r>
            <a:r>
              <a:rPr lang="en" altLang="zh-CN" sz="1200" dirty="0"/>
              <a:t>TAPT</a:t>
            </a:r>
            <a:r>
              <a:rPr lang="zh-CN" altLang="en" sz="1200" dirty="0"/>
              <a:t>）</a:t>
            </a:r>
            <a:r>
              <a:rPr lang="zh-CN" altLang="en-US" sz="1200" dirty="0"/>
              <a:t>可以进一步提升效果。</a:t>
            </a:r>
          </a:p>
          <a:p>
            <a:pPr>
              <a:lnSpc>
                <a:spcPct val="200000"/>
              </a:lnSpc>
            </a:pPr>
            <a:r>
              <a:rPr lang="en-US" altLang="zh-CN" sz="1200" dirty="0"/>
              <a:t>4.</a:t>
            </a:r>
            <a:r>
              <a:rPr lang="zh-CN" altLang="en-US" sz="1200" dirty="0"/>
              <a:t> 如果能获取更多的、任务相关的无标注数据继续预训练（</a:t>
            </a:r>
            <a:r>
              <a:rPr lang="en" altLang="zh-CN" sz="1200" dirty="0"/>
              <a:t>Curated-TAPT</a:t>
            </a:r>
            <a:r>
              <a:rPr lang="zh-CN" altLang="en" sz="1200" dirty="0"/>
              <a:t>），</a:t>
            </a:r>
            <a:r>
              <a:rPr lang="zh-CN" altLang="en-US" sz="1200" dirty="0"/>
              <a:t>效果则最佳。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8A5ACC-9568-D141-BC60-674E960EBC88}"/>
              </a:ext>
            </a:extLst>
          </p:cNvPr>
          <p:cNvSpPr txBox="1"/>
          <p:nvPr/>
        </p:nvSpPr>
        <p:spPr>
          <a:xfrm>
            <a:off x="355451" y="4669329"/>
            <a:ext cx="526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Don’t Stop Pretraining: Adapt Language Models to Domains and Tasks</a:t>
            </a:r>
            <a:endParaRPr kumimoji="1"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A07F1D-99FD-EB4D-81CD-8F3D88CE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28" y="692618"/>
            <a:ext cx="4533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BERT</a:t>
            </a:r>
            <a:r>
              <a:rPr kumimoji="1" lang="zh-CN" altLang="en-US" sz="2800" dirty="0"/>
              <a:t> 向量 </a:t>
            </a:r>
            <a:r>
              <a:rPr kumimoji="1" lang="en-US" altLang="zh-CN" sz="2800" dirty="0"/>
              <a:t>vs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Glove</a:t>
            </a:r>
            <a:r>
              <a:rPr kumimoji="1" lang="zh-CN" altLang="en-US" sz="2800" dirty="0"/>
              <a:t> 向量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BA10E-EAE3-AC4C-B7D1-403BD5E13DE0}"/>
              </a:ext>
            </a:extLst>
          </p:cNvPr>
          <p:cNvSpPr txBox="1"/>
          <p:nvPr/>
        </p:nvSpPr>
        <p:spPr>
          <a:xfrm>
            <a:off x="355451" y="4669329"/>
            <a:ext cx="386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Contextual Embeddings: When Are They Worth It?</a:t>
            </a:r>
            <a:endParaRPr kumimoji="1"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EF412C-A435-0D48-8107-68A05142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16" y="1706549"/>
            <a:ext cx="3648768" cy="16862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F062C8-DC3E-444A-AAE6-07C9C25CB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42" y="1706549"/>
            <a:ext cx="3076563" cy="19934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5B1C66-7286-7D42-B22C-77D0FD99147D}"/>
              </a:ext>
            </a:extLst>
          </p:cNvPr>
          <p:cNvSpPr txBox="1"/>
          <p:nvPr/>
        </p:nvSpPr>
        <p:spPr>
          <a:xfrm>
            <a:off x="5736590" y="93188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语言特性的差别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B5E1A6-B91B-7F49-952B-BDA286100CB2}"/>
              </a:ext>
            </a:extLst>
          </p:cNvPr>
          <p:cNvSpPr txBox="1"/>
          <p:nvPr/>
        </p:nvSpPr>
        <p:spPr>
          <a:xfrm>
            <a:off x="1709710" y="93188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数据规模的影响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B40F91-1338-1B4F-AF99-6A1155B9D7F3}"/>
              </a:ext>
            </a:extLst>
          </p:cNvPr>
          <p:cNvSpPr txBox="1"/>
          <p:nvPr/>
        </p:nvSpPr>
        <p:spPr>
          <a:xfrm>
            <a:off x="5417105" y="3587126"/>
            <a:ext cx="2339102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200" b="1" dirty="0">
                <a:latin typeface="+mn-ea"/>
              </a:rPr>
              <a:t>complexity</a:t>
            </a:r>
            <a:r>
              <a:rPr lang="zh-CN" altLang="en" sz="1200" b="1" dirty="0">
                <a:latin typeface="+mn-ea"/>
              </a:rPr>
              <a:t>：</a:t>
            </a:r>
            <a:r>
              <a:rPr lang="zh-CN" altLang="en-US" sz="1200" dirty="0">
                <a:latin typeface="+mn-ea"/>
              </a:rPr>
              <a:t>句子结构的复杂性</a:t>
            </a:r>
          </a:p>
          <a:p>
            <a:pPr>
              <a:lnSpc>
                <a:spcPct val="150000"/>
              </a:lnSpc>
            </a:pPr>
            <a:r>
              <a:rPr lang="en" altLang="zh-CN" sz="1200" b="1" dirty="0">
                <a:latin typeface="+mn-ea"/>
              </a:rPr>
              <a:t>Ambiguity</a:t>
            </a:r>
            <a:r>
              <a:rPr lang="en" altLang="zh-CN" sz="1200" dirty="0">
                <a:latin typeface="+mn-ea"/>
              </a:rPr>
              <a:t>: </a:t>
            </a:r>
            <a:r>
              <a:rPr lang="zh-CN" altLang="en-US" sz="1200" dirty="0">
                <a:latin typeface="+mn-ea"/>
              </a:rPr>
              <a:t>单词的歧义性。</a:t>
            </a:r>
          </a:p>
          <a:p>
            <a:pPr>
              <a:lnSpc>
                <a:spcPct val="150000"/>
              </a:lnSpc>
            </a:pPr>
            <a:r>
              <a:rPr lang="en" altLang="zh-CN" sz="1200" b="1" dirty="0">
                <a:latin typeface="+mn-ea"/>
              </a:rPr>
              <a:t>unseen</a:t>
            </a:r>
            <a:r>
              <a:rPr lang="zh-CN" altLang="en" sz="1200" dirty="0">
                <a:latin typeface="+mn-ea"/>
              </a:rPr>
              <a:t>：</a:t>
            </a:r>
            <a:r>
              <a:rPr lang="zh-CN" altLang="en-US" sz="1200" dirty="0">
                <a:latin typeface="+mn-ea"/>
              </a:rPr>
              <a:t>未登录词出现的概率</a:t>
            </a:r>
          </a:p>
        </p:txBody>
      </p:sp>
    </p:spTree>
    <p:extLst>
      <p:ext uri="{BB962C8B-B14F-4D97-AF65-F5344CB8AC3E}">
        <p14:creationId xmlns:p14="http://schemas.microsoft.com/office/powerpoint/2010/main" val="40517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57232" y="2257620"/>
            <a:ext cx="490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spc="3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5169" y="2556274"/>
            <a:ext cx="329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4082" y="1115170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01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7662" y="2032155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02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87662" y="2932148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03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0078" y="1090508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语言模型基础与词向量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74563" y="3878963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04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3658" y="1995686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预训练语言模型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33658" y="2931790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预训练语言模型</a:t>
            </a:r>
            <a:r>
              <a:rPr kumimoji="1" lang="en-US" altLang="zh-CN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后时代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0078" y="3867894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中文预训练语言模型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7915564" y="64655"/>
            <a:ext cx="1117600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预训练语言模型 </a:t>
            </a:r>
            <a:r>
              <a:rPr lang="en-US" altLang="zh-CN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–</a:t>
            </a:r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 后时代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9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后时代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DF4D22-DFBD-D94E-A1B5-F47AD9A0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518" y="-3664021"/>
            <a:ext cx="6736409" cy="8313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7681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语言模型分类：</a:t>
            </a:r>
            <a:r>
              <a:rPr lang="en-US" altLang="zh-CN" sz="2800" dirty="0"/>
              <a:t>AR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AE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8F875-9E51-3D48-9D46-30E6467DD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099" y="1335821"/>
            <a:ext cx="5944328" cy="24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16DE11-E59A-5C44-8FBA-0ED1E9C6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1" y="2346904"/>
            <a:ext cx="2959100" cy="546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</a:t>
            </a:r>
            <a:r>
              <a:rPr lang="zh-CN" altLang="en-US" sz="2800" dirty="0"/>
              <a:t> 系列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GPT</a:t>
            </a:r>
            <a:r>
              <a:rPr lang="zh-CN" altLang="en-US" sz="2800" dirty="0"/>
              <a:t> </a:t>
            </a:r>
            <a:r>
              <a:rPr lang="en-US" altLang="zh-CN" sz="2800" dirty="0"/>
              <a:t>2.0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C705F4-C5C2-9343-A51E-A3A0B686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3" y="1463039"/>
            <a:ext cx="2541618" cy="23138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EE375E-EFF4-C844-8A7E-85B023A8B97D}"/>
              </a:ext>
            </a:extLst>
          </p:cNvPr>
          <p:cNvSpPr txBox="1"/>
          <p:nvPr/>
        </p:nvSpPr>
        <p:spPr>
          <a:xfrm>
            <a:off x="188790" y="4682782"/>
            <a:ext cx="4833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GPT 2.0: Language Models are Unsupervised Multitask Learners</a:t>
            </a:r>
            <a:endParaRPr kumimoji="1"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C70AB5-B457-A840-B7FF-313A24B1B3EC}"/>
              </a:ext>
            </a:extLst>
          </p:cNvPr>
          <p:cNvSpPr txBox="1"/>
          <p:nvPr/>
        </p:nvSpPr>
        <p:spPr>
          <a:xfrm>
            <a:off x="4318475" y="2489383"/>
            <a:ext cx="2229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语言模型：</a:t>
            </a:r>
            <a:r>
              <a:rPr kumimoji="1" lang="zh-CN" altLang="en-US" sz="1400" dirty="0"/>
              <a:t>与</a:t>
            </a:r>
            <a:r>
              <a:rPr kumimoji="1" lang="en-US" altLang="zh-CN" sz="1400" dirty="0"/>
              <a:t>GPT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1.0</a:t>
            </a:r>
            <a:r>
              <a:rPr kumimoji="1" lang="zh-CN" altLang="en-US" sz="1400" dirty="0"/>
              <a:t> 相同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C5E54C-5C1F-DE42-AD6F-8DA53B8B176C}"/>
              </a:ext>
            </a:extLst>
          </p:cNvPr>
          <p:cNvSpPr txBox="1"/>
          <p:nvPr/>
        </p:nvSpPr>
        <p:spPr>
          <a:xfrm>
            <a:off x="4318475" y="3142715"/>
            <a:ext cx="3713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模型结构：</a:t>
            </a:r>
            <a:r>
              <a:rPr kumimoji="1" lang="en-US" altLang="zh-CN" sz="1400" dirty="0"/>
              <a:t>48</a:t>
            </a:r>
            <a:r>
              <a:rPr kumimoji="1" lang="zh-CN" altLang="en-US" sz="1400" dirty="0"/>
              <a:t>层单向 </a:t>
            </a:r>
            <a:r>
              <a:rPr kumimoji="1" lang="en-US" altLang="zh-CN" sz="1400" dirty="0"/>
              <a:t>Transformer</a:t>
            </a:r>
            <a:r>
              <a:rPr kumimoji="1" lang="zh-CN" altLang="en-US" sz="1400" dirty="0"/>
              <a:t>，参数 </a:t>
            </a:r>
            <a:r>
              <a:rPr kumimoji="1" lang="en-US" altLang="zh-CN" sz="1400" dirty="0"/>
              <a:t>15</a:t>
            </a:r>
            <a:r>
              <a:rPr kumimoji="1" lang="zh-CN" altLang="en-US" sz="1400" dirty="0"/>
              <a:t> 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ED1C19-3F9D-E64F-9B43-7C6BC285D007}"/>
              </a:ext>
            </a:extLst>
          </p:cNvPr>
          <p:cNvSpPr txBox="1"/>
          <p:nvPr/>
        </p:nvSpPr>
        <p:spPr>
          <a:xfrm>
            <a:off x="4318474" y="1864496"/>
            <a:ext cx="3494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预训练数据：</a:t>
            </a:r>
            <a:r>
              <a:rPr kumimoji="1" lang="en-US" altLang="zh-CN" sz="1400" dirty="0"/>
              <a:t>800w</a:t>
            </a:r>
            <a:r>
              <a:rPr kumimoji="1" lang="zh-CN" altLang="en-US" sz="1400" dirty="0"/>
              <a:t>高质量网页数据，</a:t>
            </a:r>
            <a:r>
              <a:rPr kumimoji="1" lang="en-US" altLang="zh-CN" sz="1400" dirty="0"/>
              <a:t>40GB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22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</a:t>
            </a:r>
            <a:r>
              <a:rPr lang="zh-CN" altLang="en-US" sz="2800" dirty="0"/>
              <a:t> 系列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GPT</a:t>
            </a:r>
            <a:r>
              <a:rPr lang="zh-CN" altLang="en-US" sz="2800" dirty="0"/>
              <a:t> </a:t>
            </a:r>
            <a:r>
              <a:rPr lang="en-US" altLang="zh-CN" sz="2800" dirty="0"/>
              <a:t>3.0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EE375E-EFF4-C844-8A7E-85B023A8B97D}"/>
              </a:ext>
            </a:extLst>
          </p:cNvPr>
          <p:cNvSpPr txBox="1"/>
          <p:nvPr/>
        </p:nvSpPr>
        <p:spPr>
          <a:xfrm>
            <a:off x="188790" y="4682782"/>
            <a:ext cx="377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GPT 3.0</a:t>
            </a:r>
            <a:r>
              <a:rPr lang="en-US" altLang="zh-CN" sz="1400" dirty="0"/>
              <a:t>:</a:t>
            </a:r>
            <a:r>
              <a:rPr lang="en" altLang="zh-CN" sz="1400" dirty="0"/>
              <a:t> Language Models are Few-Shot Learners</a:t>
            </a:r>
            <a:endParaRPr kumimoji="1"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C70AB5-B457-A840-B7FF-313A24B1B3EC}"/>
              </a:ext>
            </a:extLst>
          </p:cNvPr>
          <p:cNvSpPr txBox="1"/>
          <p:nvPr/>
        </p:nvSpPr>
        <p:spPr>
          <a:xfrm>
            <a:off x="836721" y="1777207"/>
            <a:ext cx="2229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语言模型：</a:t>
            </a:r>
            <a:r>
              <a:rPr kumimoji="1" lang="zh-CN" altLang="en-US" sz="1400" dirty="0"/>
              <a:t>与</a:t>
            </a:r>
            <a:r>
              <a:rPr kumimoji="1" lang="en-US" altLang="zh-CN" sz="1400" dirty="0"/>
              <a:t>GPT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1.0</a:t>
            </a:r>
            <a:r>
              <a:rPr kumimoji="1" lang="zh-CN" altLang="en-US" sz="1400" dirty="0"/>
              <a:t> 相同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C5E54C-5C1F-DE42-AD6F-8DA53B8B176C}"/>
              </a:ext>
            </a:extLst>
          </p:cNvPr>
          <p:cNvSpPr txBox="1"/>
          <p:nvPr/>
        </p:nvSpPr>
        <p:spPr>
          <a:xfrm>
            <a:off x="836721" y="2208482"/>
            <a:ext cx="385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模型结构：</a:t>
            </a:r>
            <a:r>
              <a:rPr kumimoji="1" lang="en-US" altLang="zh-CN" sz="1400" dirty="0"/>
              <a:t>96</a:t>
            </a:r>
            <a:r>
              <a:rPr kumimoji="1" lang="zh-CN" altLang="en-US" sz="1400" dirty="0"/>
              <a:t>层单向 </a:t>
            </a:r>
            <a:r>
              <a:rPr kumimoji="1" lang="en-US" altLang="zh-CN" sz="1400" dirty="0"/>
              <a:t>Transformer</a:t>
            </a:r>
            <a:r>
              <a:rPr kumimoji="1" lang="zh-CN" altLang="en-US" sz="1400" dirty="0"/>
              <a:t>，参数 </a:t>
            </a:r>
            <a:r>
              <a:rPr kumimoji="1" lang="en-US" altLang="zh-CN" sz="1400" dirty="0"/>
              <a:t>1750</a:t>
            </a:r>
            <a:r>
              <a:rPr kumimoji="1" lang="zh-CN" altLang="en-US" sz="1400" dirty="0"/>
              <a:t>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ED1C19-3F9D-E64F-9B43-7C6BC285D007}"/>
              </a:ext>
            </a:extLst>
          </p:cNvPr>
          <p:cNvSpPr txBox="1"/>
          <p:nvPr/>
        </p:nvSpPr>
        <p:spPr>
          <a:xfrm>
            <a:off x="836721" y="1377484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预训练数据：</a:t>
            </a:r>
            <a:r>
              <a:rPr kumimoji="1" lang="zh-CN" altLang="en-US" sz="1400" dirty="0"/>
              <a:t>非常非常大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AE1F99-BDEC-F94A-AC04-CE10D8AF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0" y="2874222"/>
            <a:ext cx="3834409" cy="10215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2D0252-E726-5C48-9530-BE9702CF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165" y="966859"/>
            <a:ext cx="34671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BERT</a:t>
            </a:r>
            <a:r>
              <a:rPr lang="zh-CN" altLang="en-US" sz="2800" dirty="0"/>
              <a:t> 系列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Roberta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87AE7E-B0BF-C24E-8F52-BFD79219A571}"/>
              </a:ext>
            </a:extLst>
          </p:cNvPr>
          <p:cNvSpPr txBox="1"/>
          <p:nvPr/>
        </p:nvSpPr>
        <p:spPr>
          <a:xfrm>
            <a:off x="103283" y="4827929"/>
            <a:ext cx="447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RoBERTa</a:t>
            </a:r>
            <a:r>
              <a:rPr lang="en-US" altLang="zh-CN" sz="1400" dirty="0"/>
              <a:t>:</a:t>
            </a:r>
            <a:r>
              <a:rPr lang="en" altLang="zh-CN" sz="1400" dirty="0"/>
              <a:t> A Robustly Optimized BERT Pretraining Approach</a:t>
            </a:r>
            <a:endParaRPr kumimoji="1" lang="zh-CN" altLang="en-US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19A71F-044A-DB4D-8C0E-1D2101D30143}"/>
              </a:ext>
            </a:extLst>
          </p:cNvPr>
          <p:cNvSpPr txBox="1"/>
          <p:nvPr/>
        </p:nvSpPr>
        <p:spPr>
          <a:xfrm>
            <a:off x="2303584" y="1083890"/>
            <a:ext cx="6840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预训练数据比较：</a:t>
            </a:r>
            <a:r>
              <a:rPr kumimoji="1" lang="en-US" altLang="zh-CN" sz="1400" dirty="0" err="1"/>
              <a:t>Bookcorpus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英文维基百科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其他，共</a:t>
            </a:r>
            <a:r>
              <a:rPr kumimoji="1" lang="en-US" altLang="zh-CN" sz="1400" dirty="0"/>
              <a:t>160GB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7A5A9-6BE3-5E4C-9D57-453827AE1D5F}"/>
              </a:ext>
            </a:extLst>
          </p:cNvPr>
          <p:cNvSpPr txBox="1"/>
          <p:nvPr/>
        </p:nvSpPr>
        <p:spPr>
          <a:xfrm>
            <a:off x="1363564" y="1634472"/>
            <a:ext cx="2184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动态 </a:t>
            </a:r>
            <a:r>
              <a:rPr kumimoji="1" lang="en-US" altLang="zh-CN" sz="1400" b="1" dirty="0"/>
              <a:t>mask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vs</a:t>
            </a:r>
            <a:r>
              <a:rPr kumimoji="1" lang="zh-CN" altLang="en-US" sz="1400" b="1" dirty="0"/>
              <a:t> 静态 </a:t>
            </a:r>
            <a:r>
              <a:rPr kumimoji="1" lang="en-US" altLang="zh-CN" sz="1400" b="1" dirty="0"/>
              <a:t>mask</a:t>
            </a:r>
            <a:r>
              <a:rPr kumimoji="1" lang="zh-CN" altLang="en-US" sz="1400" b="1" dirty="0"/>
              <a:t>：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64413A-1F35-EE4E-B4A4-0F59422324D1}"/>
              </a:ext>
            </a:extLst>
          </p:cNvPr>
          <p:cNvSpPr txBox="1"/>
          <p:nvPr/>
        </p:nvSpPr>
        <p:spPr>
          <a:xfrm>
            <a:off x="6287627" y="1701538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数据格式与</a:t>
            </a:r>
            <a:r>
              <a:rPr kumimoji="1" lang="en-US" altLang="zh-CN" sz="1400" b="1" dirty="0"/>
              <a:t>NSP</a:t>
            </a:r>
            <a:r>
              <a:rPr kumimoji="1" lang="zh-CN" altLang="en-US" sz="1400" b="1" dirty="0"/>
              <a:t>： 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4507E-9617-6349-8051-6ABBD636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4" y="2106185"/>
            <a:ext cx="2946400" cy="1231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22C8FF-851E-9D45-9D4F-BFA2ED270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293" y="2106185"/>
            <a:ext cx="3531756" cy="18382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25AA90-9300-3845-8C1F-3A9AF990186F}"/>
              </a:ext>
            </a:extLst>
          </p:cNvPr>
          <p:cNvSpPr txBox="1"/>
          <p:nvPr/>
        </p:nvSpPr>
        <p:spPr>
          <a:xfrm>
            <a:off x="475516" y="3442934"/>
            <a:ext cx="4518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静态</a:t>
            </a:r>
            <a:r>
              <a:rPr lang="en" altLang="zh-CN" sz="1200" b="1" dirty="0"/>
              <a:t>mask</a:t>
            </a:r>
            <a:r>
              <a:rPr lang="zh-CN" altLang="en" sz="1200" b="1" dirty="0"/>
              <a:t>：</a:t>
            </a:r>
            <a:r>
              <a:rPr lang="en" altLang="zh-CN" sz="1200" dirty="0"/>
              <a:t>Bert </a:t>
            </a:r>
            <a:r>
              <a:rPr lang="zh-CN" altLang="en-US" sz="1200" dirty="0"/>
              <a:t>在准备训练数据时，每个样本只会进行一次随机</a:t>
            </a:r>
            <a:r>
              <a:rPr lang="en" altLang="zh-CN" sz="1200" dirty="0"/>
              <a:t>mask</a:t>
            </a:r>
            <a:r>
              <a:rPr lang="zh-CN" altLang="en" sz="1200" dirty="0"/>
              <a:t>，</a:t>
            </a:r>
            <a:r>
              <a:rPr lang="zh-CN" altLang="en-US" sz="1200" dirty="0"/>
              <a:t>每个</a:t>
            </a:r>
            <a:r>
              <a:rPr lang="en" altLang="zh-CN" sz="1200" dirty="0"/>
              <a:t>epoch</a:t>
            </a:r>
            <a:r>
              <a:rPr lang="zh-CN" altLang="en-US" sz="1200" dirty="0"/>
              <a:t>都重复使用，后续的每个训练步都采用相同的</a:t>
            </a:r>
            <a:r>
              <a:rPr lang="en" altLang="zh-CN" sz="1200" dirty="0"/>
              <a:t>mask</a:t>
            </a:r>
            <a:r>
              <a:rPr lang="zh-CN" altLang="en" sz="1200" dirty="0"/>
              <a:t>。</a:t>
            </a:r>
            <a:endParaRPr lang="en-US" altLang="zh-CN" sz="1200" dirty="0"/>
          </a:p>
          <a:p>
            <a:endParaRPr lang="zh-CN" altLang="en" sz="1200" dirty="0"/>
          </a:p>
          <a:p>
            <a:r>
              <a:rPr lang="zh-CN" altLang="en-US" sz="1200" b="1" dirty="0"/>
              <a:t>动态</a:t>
            </a:r>
            <a:r>
              <a:rPr lang="en" altLang="zh-CN" sz="1200" b="1" dirty="0"/>
              <a:t>mask</a:t>
            </a:r>
            <a:r>
              <a:rPr lang="zh-CN" altLang="en" sz="1200" dirty="0"/>
              <a:t>：</a:t>
            </a:r>
            <a:r>
              <a:rPr lang="zh-CN" altLang="en-US" sz="1200" dirty="0"/>
              <a:t>不在预处理时进行</a:t>
            </a:r>
            <a:r>
              <a:rPr lang="en" altLang="zh-CN" sz="1200" dirty="0"/>
              <a:t>mask</a:t>
            </a:r>
            <a:r>
              <a:rPr lang="zh-CN" altLang="en" sz="1200" dirty="0"/>
              <a:t>，</a:t>
            </a:r>
            <a:r>
              <a:rPr lang="zh-CN" altLang="en-US" sz="1200" dirty="0"/>
              <a:t>而是在每次向模型输入时动态生成</a:t>
            </a:r>
            <a:r>
              <a:rPr lang="en" altLang="zh-CN" sz="1200" dirty="0"/>
              <a:t>mask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3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BERT</a:t>
            </a:r>
            <a:r>
              <a:rPr lang="zh-CN" altLang="en-US" sz="2800" dirty="0"/>
              <a:t> 系列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T5</a:t>
            </a:r>
            <a:r>
              <a:rPr lang="zh-CN" altLang="en-US" sz="2800" dirty="0"/>
              <a:t> 万物归一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C7EA9C-9499-2346-B6F5-14EDC8E78588}"/>
              </a:ext>
            </a:extLst>
          </p:cNvPr>
          <p:cNvSpPr txBox="1"/>
          <p:nvPr/>
        </p:nvSpPr>
        <p:spPr>
          <a:xfrm>
            <a:off x="188790" y="4682782"/>
            <a:ext cx="631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T5</a:t>
            </a:r>
            <a:r>
              <a:rPr lang="en-US" altLang="zh-CN" sz="1400" dirty="0"/>
              <a:t>:</a:t>
            </a:r>
            <a:r>
              <a:rPr lang="en" altLang="zh-CN" sz="1400" dirty="0"/>
              <a:t> Exploring the Limits of Transfer Learning with a Unified Text-to-Text Transformer</a:t>
            </a:r>
            <a:endParaRPr kumimoji="1" lang="zh-CN" altLang="en-US" sz="1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3293DD-3961-5345-B5EB-F3D0478A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89" y="1190380"/>
            <a:ext cx="6489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BERT</a:t>
            </a:r>
            <a:r>
              <a:rPr lang="zh-CN" altLang="en-US" sz="2800" dirty="0"/>
              <a:t> 系列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T5</a:t>
            </a:r>
            <a:r>
              <a:rPr lang="zh-CN" altLang="en-US" sz="2800" dirty="0"/>
              <a:t> 万物归一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C7EA9C-9499-2346-B6F5-14EDC8E78588}"/>
              </a:ext>
            </a:extLst>
          </p:cNvPr>
          <p:cNvSpPr txBox="1"/>
          <p:nvPr/>
        </p:nvSpPr>
        <p:spPr>
          <a:xfrm>
            <a:off x="188790" y="4682782"/>
            <a:ext cx="631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T5</a:t>
            </a:r>
            <a:r>
              <a:rPr lang="en-US" altLang="zh-CN" sz="1400" dirty="0"/>
              <a:t>:</a:t>
            </a:r>
            <a:r>
              <a:rPr lang="en" altLang="zh-CN" sz="1400" dirty="0"/>
              <a:t> Exploring the Limits of Transfer Learning with a Unified Text-to-Text Transformer</a:t>
            </a:r>
            <a:endParaRPr kumimoji="1"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B69F8-1B15-CD44-90C7-B612EB84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90" y="1327868"/>
            <a:ext cx="6543872" cy="24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自然语言生成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MASS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5714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MASS</a:t>
            </a:r>
            <a:r>
              <a:rPr lang="en-US" altLang="zh-CN" sz="1400" dirty="0"/>
              <a:t>:</a:t>
            </a:r>
            <a:r>
              <a:rPr lang="en" altLang="zh-CN" sz="1400" dirty="0"/>
              <a:t> Masked Sequence to Sequence Pre-training for Language Generation</a:t>
            </a:r>
            <a:endParaRPr kumimoji="1" lang="zh-CN" altLang="en-US" sz="1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AF0F4C-8516-274D-9D9A-B8499903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941" y="3261031"/>
            <a:ext cx="3888267" cy="766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56F3ED-1171-3D4F-8BE7-404FDD17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941" y="2175256"/>
            <a:ext cx="4062786" cy="800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37EBFF-D948-9A44-A491-288FE32C5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286" y="965412"/>
            <a:ext cx="3743575" cy="10674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9F9EB8-865F-2247-A6FE-66EF09D529B3}"/>
              </a:ext>
            </a:extLst>
          </p:cNvPr>
          <p:cNvSpPr txBox="1"/>
          <p:nvPr/>
        </p:nvSpPr>
        <p:spPr>
          <a:xfrm>
            <a:off x="879231" y="1354015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BERT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F14FEE-032A-404E-9C33-2A098FF8C3AC}"/>
              </a:ext>
            </a:extLst>
          </p:cNvPr>
          <p:cNvSpPr txBox="1"/>
          <p:nvPr/>
        </p:nvSpPr>
        <p:spPr>
          <a:xfrm>
            <a:off x="879231" y="248871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GPT</a:t>
            </a:r>
            <a:endParaRPr kumimoji="1"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E960E8-E5BB-2A4A-BE54-A99A84883DB9}"/>
              </a:ext>
            </a:extLst>
          </p:cNvPr>
          <p:cNvSpPr txBox="1"/>
          <p:nvPr/>
        </p:nvSpPr>
        <p:spPr>
          <a:xfrm>
            <a:off x="879231" y="353133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MASS</a:t>
            </a:r>
            <a:endParaRPr kumimoji="1"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8479D3-2CCC-C14D-A770-529F12A7A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037" y="1283677"/>
            <a:ext cx="2046739" cy="4396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22732D-CE6B-EC4B-8B36-4C836ACDA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37" y="2508282"/>
            <a:ext cx="1828800" cy="330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9EEE33-51A0-9B46-912C-512B97455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037" y="3479216"/>
            <a:ext cx="1409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2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自然语言生成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UNILM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7372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UNILM</a:t>
            </a:r>
            <a:r>
              <a:rPr lang="en-US" altLang="zh-CN" sz="1400" dirty="0"/>
              <a:t>:</a:t>
            </a:r>
            <a:r>
              <a:rPr lang="en" altLang="zh-CN" sz="1400" dirty="0"/>
              <a:t> Unified Language Model Pre-training for Natural Language Understanding and Generation</a:t>
            </a:r>
            <a:endParaRPr kumimoji="1" lang="zh-CN" altLang="en-US" sz="1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B386BB-6857-5A44-82A0-1011BBFE4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23" y="1080614"/>
            <a:ext cx="4261455" cy="29198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4EF7EB-90C2-C74A-BF44-6B1569013814}"/>
              </a:ext>
            </a:extLst>
          </p:cNvPr>
          <p:cNvSpPr txBox="1"/>
          <p:nvPr/>
        </p:nvSpPr>
        <p:spPr>
          <a:xfrm>
            <a:off x="5265103" y="1894226"/>
            <a:ext cx="3638752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200" b="1" dirty="0"/>
              <a:t>Bidirectional LM </a:t>
            </a:r>
            <a:r>
              <a:rPr lang="zh-CN" altLang="en-US" sz="1200" b="1" dirty="0"/>
              <a:t>：</a:t>
            </a:r>
            <a:r>
              <a:rPr lang="zh-CN" altLang="en-US" sz="1200" dirty="0"/>
              <a:t> </a:t>
            </a:r>
            <a:r>
              <a:rPr lang="en-US" altLang="zh-CN" sz="1200" dirty="0"/>
              <a:t>BERT</a:t>
            </a:r>
            <a:r>
              <a:rPr lang="zh-CN" altLang="en-US" sz="1200" dirty="0"/>
              <a:t> 的 </a:t>
            </a:r>
            <a:r>
              <a:rPr lang="en-US" altLang="zh-CN" sz="1200" dirty="0"/>
              <a:t>mask</a:t>
            </a:r>
            <a:r>
              <a:rPr lang="zh-CN" altLang="en-US" sz="1200" dirty="0"/>
              <a:t> </a:t>
            </a:r>
            <a:r>
              <a:rPr lang="en-US" altLang="zh-CN" sz="1200" dirty="0"/>
              <a:t>LM</a:t>
            </a:r>
          </a:p>
          <a:p>
            <a:pPr>
              <a:lnSpc>
                <a:spcPct val="150000"/>
              </a:lnSpc>
            </a:pPr>
            <a:r>
              <a:rPr lang="en" altLang="zh-CN" sz="1200" b="1" dirty="0"/>
              <a:t>Unidirectional LM</a:t>
            </a:r>
            <a:r>
              <a:rPr lang="zh-CN" altLang="en-US" sz="1200" b="1" dirty="0"/>
              <a:t>：</a:t>
            </a:r>
            <a:r>
              <a:rPr lang="en-US" altLang="zh-CN" sz="1200" dirty="0"/>
              <a:t>GPT</a:t>
            </a:r>
            <a:r>
              <a:rPr lang="zh-CN" altLang="en-US" sz="1200" dirty="0"/>
              <a:t> 的 语言模型，包括 </a:t>
            </a:r>
            <a:r>
              <a:rPr lang="en-US" altLang="zh-CN" sz="1200" dirty="0"/>
              <a:t>left-to-right</a:t>
            </a:r>
            <a:r>
              <a:rPr lang="zh-CN" altLang="en-US" sz="1200" dirty="0"/>
              <a:t> 到 </a:t>
            </a:r>
            <a:r>
              <a:rPr lang="en-US" altLang="zh-CN" sz="1200" dirty="0"/>
              <a:t>right-to-left</a:t>
            </a:r>
          </a:p>
          <a:p>
            <a:pPr>
              <a:lnSpc>
                <a:spcPct val="150000"/>
              </a:lnSpc>
            </a:pPr>
            <a:r>
              <a:rPr lang="en" altLang="zh-CN" sz="1200" b="1" dirty="0"/>
              <a:t>Seq2Seq LM</a:t>
            </a:r>
            <a:r>
              <a:rPr lang="zh-CN" altLang="en-US" sz="1200" b="1" dirty="0"/>
              <a:t>：</a:t>
            </a:r>
            <a:r>
              <a:rPr lang="zh-CN" altLang="en-US" sz="1200" dirty="0"/>
              <a:t>句子间 </a:t>
            </a:r>
            <a:r>
              <a:rPr lang="en-US" altLang="zh-CN" sz="1200" dirty="0"/>
              <a:t>LM</a:t>
            </a:r>
            <a:r>
              <a:rPr lang="zh-CN" altLang="en-US" sz="1200" dirty="0"/>
              <a:t>。输入两个句子，第一个句子采用双向</a:t>
            </a:r>
            <a:r>
              <a:rPr lang="en" altLang="zh-CN" sz="1200" dirty="0"/>
              <a:t>LM</a:t>
            </a:r>
            <a:r>
              <a:rPr lang="zh-CN" altLang="en-US" sz="1200" dirty="0"/>
              <a:t>方式，第二个采用单向</a:t>
            </a:r>
            <a:r>
              <a:rPr lang="en" altLang="zh-CN" sz="1200" dirty="0"/>
              <a:t>LM </a:t>
            </a:r>
            <a:r>
              <a:rPr lang="zh-CN" altLang="en-US" sz="1200" dirty="0"/>
              <a:t>方式。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61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语言模型基础与词向量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7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自然语言生成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BART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887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BART</a:t>
            </a:r>
            <a:r>
              <a:rPr lang="en-US" altLang="zh-CN" sz="1400" dirty="0"/>
              <a:t>:</a:t>
            </a:r>
            <a:r>
              <a:rPr lang="en" altLang="zh-CN" sz="1400" dirty="0"/>
              <a:t> Denoising Sequence-to-Sequence Pre-training for Natural Language Generation, Translation, and Comprehension</a:t>
            </a:r>
            <a:endParaRPr kumimoji="1"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8C0D28-7254-C648-AE3F-C5B70540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05" y="2078248"/>
            <a:ext cx="203200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87146-FA2D-5041-BAEA-4283B9BC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113" y="2059198"/>
            <a:ext cx="2120900" cy="133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FF21F3-347E-9F4A-9AB8-AB9EA619D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100" y="2148098"/>
            <a:ext cx="3517900" cy="1244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A7CB4D-E25E-B04A-97F0-FB009F562651}"/>
              </a:ext>
            </a:extLst>
          </p:cNvPr>
          <p:cNvSpPr txBox="1"/>
          <p:nvPr/>
        </p:nvSpPr>
        <p:spPr>
          <a:xfrm>
            <a:off x="1174739" y="1778766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BERT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46AB3D-AC03-8242-AE8A-2EC6C65295A4}"/>
              </a:ext>
            </a:extLst>
          </p:cNvPr>
          <p:cNvSpPr txBox="1"/>
          <p:nvPr/>
        </p:nvSpPr>
        <p:spPr>
          <a:xfrm>
            <a:off x="4058084" y="1763901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GPT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74CB3-7361-7844-8FFB-44A3A1249043}"/>
              </a:ext>
            </a:extLst>
          </p:cNvPr>
          <p:cNvSpPr txBox="1"/>
          <p:nvPr/>
        </p:nvSpPr>
        <p:spPr>
          <a:xfrm>
            <a:off x="6956544" y="1763901"/>
            <a:ext cx="6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BART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122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融入知识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ERNIE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90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ERNIE: Enhanced Representation through Knowledge Integration</a:t>
            </a:r>
            <a:endParaRPr kumimoji="1"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4251F-2746-6A4E-A6C0-9142BA68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78" y="2691856"/>
            <a:ext cx="3894993" cy="1536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D32183-0CA0-2B46-820B-FAD46067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78" y="871805"/>
            <a:ext cx="4572000" cy="1498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E276C1-D946-AA44-94F9-5A98F1189444}"/>
              </a:ext>
            </a:extLst>
          </p:cNvPr>
          <p:cNvSpPr txBox="1"/>
          <p:nvPr/>
        </p:nvSpPr>
        <p:spPr>
          <a:xfrm>
            <a:off x="6064429" y="1198674"/>
            <a:ext cx="2532553" cy="117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b="1" dirty="0"/>
              <a:t>MASK</a:t>
            </a:r>
            <a:r>
              <a:rPr kumimoji="1" lang="zh-CN" altLang="en-US" sz="1200" b="1" dirty="0"/>
              <a:t> 方式：</a:t>
            </a:r>
            <a:endParaRPr kumimoji="1" lang="en-US" altLang="zh-CN" sz="1200" b="1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    </a:t>
            </a:r>
            <a:r>
              <a:rPr kumimoji="1" lang="en-US" altLang="zh-CN" sz="1200" dirty="0"/>
              <a:t>1.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BERT</a:t>
            </a:r>
            <a:r>
              <a:rPr kumimoji="1" lang="zh-CN" altLang="en-US" sz="1200" dirty="0"/>
              <a:t> 的 </a:t>
            </a:r>
            <a:r>
              <a:rPr kumimoji="1" lang="en-US" altLang="zh-CN" sz="1200" dirty="0"/>
              <a:t>basic-level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mask</a:t>
            </a:r>
            <a:r>
              <a:rPr kumimoji="1" lang="zh-CN" altLang="en-US" sz="1200" dirty="0"/>
              <a:t> 预训练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    </a:t>
            </a:r>
            <a:r>
              <a:rPr kumimoji="1" lang="en-US" altLang="zh-CN" sz="1200" dirty="0"/>
              <a:t>2.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Phrase-level</a:t>
            </a:r>
            <a:r>
              <a:rPr kumimoji="1" lang="zh-CN" altLang="en-US" sz="1200" dirty="0"/>
              <a:t> 预训练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    </a:t>
            </a:r>
            <a:r>
              <a:rPr kumimoji="1" lang="en-US" altLang="zh-CN" sz="1200" dirty="0"/>
              <a:t>3.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Entity-level</a:t>
            </a:r>
            <a:r>
              <a:rPr kumimoji="1" lang="zh-CN" altLang="en-US" sz="1200" dirty="0"/>
              <a:t> 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38501-C302-9248-8363-7E1F548BA899}"/>
              </a:ext>
            </a:extLst>
          </p:cNvPr>
          <p:cNvSpPr txBox="1"/>
          <p:nvPr/>
        </p:nvSpPr>
        <p:spPr>
          <a:xfrm>
            <a:off x="5461776" y="3460035"/>
            <a:ext cx="356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1" dirty="0"/>
              <a:t>DLM</a:t>
            </a:r>
            <a:r>
              <a:rPr lang="zh-CN" altLang="en" sz="1200" b="1" dirty="0"/>
              <a:t>：</a:t>
            </a:r>
            <a:r>
              <a:rPr lang="en" altLang="zh-CN" sz="1200" dirty="0"/>
              <a:t>Dialogue Language Model</a:t>
            </a:r>
            <a:r>
              <a:rPr lang="zh-CN" altLang="en-US" sz="1200" dirty="0"/>
              <a:t>，更适合对话领域</a:t>
            </a:r>
            <a:endParaRPr lang="e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0580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融入知识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ERNIE(</a:t>
            </a:r>
            <a:r>
              <a:rPr lang="zh-CN" altLang="en-US" sz="2800" dirty="0"/>
              <a:t>清华</a:t>
            </a:r>
            <a:r>
              <a:rPr lang="en-US" altLang="zh-CN" sz="2800" dirty="0"/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5157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ERNIE: Enhanced Language Representation with Informative Entities</a:t>
            </a:r>
            <a:endParaRPr kumimoji="1"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6C9DD-3485-724C-8705-511743F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1" y="1099038"/>
            <a:ext cx="5041326" cy="2390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81D4BF-B2DD-8442-A78B-8CDD075FD004}"/>
              </a:ext>
            </a:extLst>
          </p:cNvPr>
          <p:cNvSpPr txBox="1"/>
          <p:nvPr/>
        </p:nvSpPr>
        <p:spPr>
          <a:xfrm>
            <a:off x="5776546" y="162657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对于有实体的部分：</a:t>
            </a:r>
            <a:endParaRPr kumimoji="1" lang="en-US" altLang="zh-CN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B6E419-DD6B-DE41-8C89-0A85AEE55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81" y="2015043"/>
            <a:ext cx="2679700" cy="55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5B9661-8DF4-6643-BA78-9D2FD9BBB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92" y="3050491"/>
            <a:ext cx="2108200" cy="533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763654-97EE-A348-83A0-B337021E9815}"/>
              </a:ext>
            </a:extLst>
          </p:cNvPr>
          <p:cNvSpPr txBox="1"/>
          <p:nvPr/>
        </p:nvSpPr>
        <p:spPr>
          <a:xfrm>
            <a:off x="5711581" y="2678606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对于没有实体的部分：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884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融入知识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K-BERT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5000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K-BERT</a:t>
            </a:r>
            <a:r>
              <a:rPr lang="en-US" altLang="zh-CN" sz="1400" dirty="0"/>
              <a:t>:</a:t>
            </a:r>
            <a:r>
              <a:rPr lang="en" altLang="zh-CN" sz="1400" dirty="0"/>
              <a:t> Enabling Language Representation with Knowledge Graph</a:t>
            </a:r>
            <a:endParaRPr kumimoji="1"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DBF61-FD41-D844-9CBC-855A9A0B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784957"/>
            <a:ext cx="3327400" cy="355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FB748D-1F36-0745-A718-4F6942EC4D88}"/>
              </a:ext>
            </a:extLst>
          </p:cNvPr>
          <p:cNvSpPr txBox="1"/>
          <p:nvPr/>
        </p:nvSpPr>
        <p:spPr>
          <a:xfrm>
            <a:off x="5732840" y="1327868"/>
            <a:ext cx="1245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Knowledge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layer</a:t>
            </a:r>
            <a:endParaRPr kumimoji="1" lang="zh-CN" altLang="en-US" sz="12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C8F180-50DB-B348-9355-6C20C0837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206" y="1836365"/>
            <a:ext cx="3568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融入知识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K-BERT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5000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K-BERT</a:t>
            </a:r>
            <a:r>
              <a:rPr lang="en-US" altLang="zh-CN" sz="1400" dirty="0"/>
              <a:t>:</a:t>
            </a:r>
            <a:r>
              <a:rPr lang="en" altLang="zh-CN" sz="1400" dirty="0"/>
              <a:t> Enabling Language Representation with Knowledge Graph</a:t>
            </a:r>
            <a:endParaRPr kumimoji="1" lang="zh-CN" altLang="en-US" sz="1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A5C922-A041-3D47-A975-12B20D04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84" y="898544"/>
            <a:ext cx="7327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中文预训练语言模型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9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中文可用的预训练语言模型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28192-BCD0-FB42-9140-DF8552E6709C}"/>
              </a:ext>
            </a:extLst>
          </p:cNvPr>
          <p:cNvSpPr txBox="1"/>
          <p:nvPr/>
        </p:nvSpPr>
        <p:spPr>
          <a:xfrm>
            <a:off x="1179020" y="1767254"/>
            <a:ext cx="704610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dirty="0"/>
              <a:t>Bert</a:t>
            </a:r>
            <a:r>
              <a:rPr lang="zh-CN" altLang="en-US" dirty="0"/>
              <a:t>，</a:t>
            </a:r>
            <a:r>
              <a:rPr lang="en-US" altLang="zh-CN" dirty="0" err="1"/>
              <a:t>erine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endParaRPr lang="en" altLang="zh-CN" dirty="0"/>
          </a:p>
          <a:p>
            <a:pPr algn="ctr">
              <a:lnSpc>
                <a:spcPct val="150000"/>
              </a:lnSpc>
            </a:pPr>
            <a:r>
              <a:rPr lang="en" altLang="zh-CN" dirty="0" err="1"/>
              <a:t>bert-wwm</a:t>
            </a:r>
            <a:r>
              <a:rPr lang="en" altLang="zh-CN" dirty="0"/>
              <a:t>, </a:t>
            </a:r>
            <a:r>
              <a:rPr lang="en" altLang="zh-CN" dirty="0" err="1"/>
              <a:t>bert-wwm-ext</a:t>
            </a:r>
            <a:r>
              <a:rPr lang="en" altLang="zh-CN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" altLang="zh-CN" dirty="0" err="1"/>
              <a:t>roberta</a:t>
            </a:r>
            <a:r>
              <a:rPr lang="en" altLang="zh-CN" dirty="0"/>
              <a:t>-base, </a:t>
            </a:r>
            <a:r>
              <a:rPr lang="en" altLang="zh-CN" dirty="0" err="1"/>
              <a:t>roberta</a:t>
            </a:r>
            <a:r>
              <a:rPr lang="en" altLang="zh-CN" dirty="0"/>
              <a:t>-large </a:t>
            </a:r>
          </a:p>
          <a:p>
            <a:pPr algn="ctr">
              <a:lnSpc>
                <a:spcPct val="150000"/>
              </a:lnSpc>
            </a:pPr>
            <a:r>
              <a:rPr lang="en" altLang="zh-CN" dirty="0"/>
              <a:t>albert-base, albert-large</a:t>
            </a:r>
          </a:p>
          <a:p>
            <a:pPr algn="ctr">
              <a:lnSpc>
                <a:spcPct val="150000"/>
              </a:lnSpc>
            </a:pPr>
            <a:r>
              <a:rPr lang="en" altLang="zh-CN" dirty="0"/>
              <a:t>albert-</a:t>
            </a:r>
            <a:r>
              <a:rPr lang="en" altLang="zh-CN" dirty="0" err="1"/>
              <a:t>xlarge</a:t>
            </a:r>
            <a:r>
              <a:rPr lang="en" altLang="zh-CN" dirty="0"/>
              <a:t>, albert-</a:t>
            </a:r>
            <a:r>
              <a:rPr lang="en" altLang="zh-CN" dirty="0" err="1"/>
              <a:t>xxlarge</a:t>
            </a:r>
            <a:endParaRPr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7AB49-40CC-E141-8EC7-DB7A8C3E1884}"/>
              </a:ext>
            </a:extLst>
          </p:cNvPr>
          <p:cNvSpPr txBox="1"/>
          <p:nvPr/>
        </p:nvSpPr>
        <p:spPr>
          <a:xfrm>
            <a:off x="188790" y="4682782"/>
            <a:ext cx="7948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https://</a:t>
            </a:r>
            <a:r>
              <a:rPr lang="en" altLang="zh-CN" sz="1400" dirty="0" err="1"/>
              <a:t>console.cloud.baidu-int.com</a:t>
            </a:r>
            <a:r>
              <a:rPr lang="en" altLang="zh-CN" sz="1400" dirty="0"/>
              <a:t>/</a:t>
            </a:r>
            <a:r>
              <a:rPr lang="en" altLang="zh-CN" sz="1400" dirty="0" err="1"/>
              <a:t>devops</a:t>
            </a:r>
            <a:r>
              <a:rPr lang="en" altLang="zh-CN" sz="1400" dirty="0"/>
              <a:t>/</a:t>
            </a:r>
            <a:r>
              <a:rPr lang="en" altLang="zh-CN" sz="1400" dirty="0" err="1"/>
              <a:t>icode</a:t>
            </a:r>
            <a:r>
              <a:rPr lang="en" altLang="zh-CN" sz="1400" dirty="0"/>
              <a:t>/repos/</a:t>
            </a:r>
            <a:r>
              <a:rPr lang="en" altLang="zh-CN" sz="1400" dirty="0" err="1"/>
              <a:t>baidu</a:t>
            </a:r>
            <a:r>
              <a:rPr lang="en" altLang="zh-CN" sz="1400" dirty="0"/>
              <a:t>/personal-code/secret-garden/tree/master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164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Secert</a:t>
            </a:r>
            <a:r>
              <a:rPr lang="en-US" altLang="zh-CN" sz="2800" dirty="0"/>
              <a:t>-garden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你值得拥有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FF273F-0B52-C24D-8D83-D976822E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59" y="741557"/>
            <a:ext cx="1583987" cy="37972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E14730-A8DE-6E4F-A2EA-9F31CDB1E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31" y="827526"/>
            <a:ext cx="1735015" cy="3701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ABCCE-DB81-1D4F-916F-3272E0CA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263" y="994482"/>
            <a:ext cx="2848497" cy="3367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87ABEB-FA75-634A-AB0E-FE978E09EF7D}"/>
              </a:ext>
            </a:extLst>
          </p:cNvPr>
          <p:cNvSpPr txBox="1"/>
          <p:nvPr/>
        </p:nvSpPr>
        <p:spPr>
          <a:xfrm>
            <a:off x="354206" y="4753888"/>
            <a:ext cx="6823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console.cloud.baidu-int.com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devops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icode</a:t>
            </a:r>
            <a:r>
              <a:rPr kumimoji="1" lang="en" altLang="zh-CN" sz="1200" dirty="0"/>
              <a:t>/repos/</a:t>
            </a:r>
            <a:r>
              <a:rPr kumimoji="1" lang="en" altLang="zh-CN" sz="1200" dirty="0" err="1"/>
              <a:t>baidu</a:t>
            </a:r>
            <a:r>
              <a:rPr kumimoji="1" lang="en" altLang="zh-CN" sz="1200" dirty="0"/>
              <a:t>/personal-code/secret-garden/tree/master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43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Secert</a:t>
            </a:r>
            <a:r>
              <a:rPr lang="en-US" altLang="zh-CN" sz="2800" dirty="0"/>
              <a:t>-garden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你值得拥有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87ABEB-FA75-634A-AB0E-FE978E09EF7D}"/>
              </a:ext>
            </a:extLst>
          </p:cNvPr>
          <p:cNvSpPr txBox="1"/>
          <p:nvPr/>
        </p:nvSpPr>
        <p:spPr>
          <a:xfrm>
            <a:off x="354206" y="4753888"/>
            <a:ext cx="6823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console.cloud.baidu-int.com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devops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icode</a:t>
            </a:r>
            <a:r>
              <a:rPr kumimoji="1" lang="en" altLang="zh-CN" sz="1200" dirty="0"/>
              <a:t>/repos/</a:t>
            </a:r>
            <a:r>
              <a:rPr kumimoji="1" lang="en" altLang="zh-CN" sz="1200" dirty="0" err="1"/>
              <a:t>baidu</a:t>
            </a:r>
            <a:r>
              <a:rPr kumimoji="1" lang="en" altLang="zh-CN" sz="1200" dirty="0"/>
              <a:t>/personal-code/secret-garden/tree/master</a:t>
            </a:r>
            <a:endParaRPr kumimoji="1"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A50BD6-5F85-914E-91B5-54026022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98" y="1201741"/>
            <a:ext cx="2538598" cy="29688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6FA7C9-9EE6-8D4A-9DA5-DD743CA92D40}"/>
              </a:ext>
            </a:extLst>
          </p:cNvPr>
          <p:cNvSpPr txBox="1"/>
          <p:nvPr/>
        </p:nvSpPr>
        <p:spPr>
          <a:xfrm>
            <a:off x="5926015" y="2611315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群号：</a:t>
            </a:r>
            <a:r>
              <a:rPr kumimoji="1" lang="en-US" altLang="zh-CN" dirty="0"/>
              <a:t>4306941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028" y="1353873"/>
            <a:ext cx="5992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用数学表示语言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DD40B2-879D-3647-8CA9-EDB74BF3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4" y="2397483"/>
            <a:ext cx="7715482" cy="5634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01FE21-D238-2248-9714-CB9E819B4663}"/>
              </a:ext>
            </a:extLst>
          </p:cNvPr>
          <p:cNvSpPr txBox="1"/>
          <p:nvPr/>
        </p:nvSpPr>
        <p:spPr>
          <a:xfrm>
            <a:off x="1001665" y="1495333"/>
            <a:ext cx="747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语言模型可以简单理解为一个句子 </a:t>
            </a:r>
            <a:r>
              <a:rPr lang="en" altLang="zh-CN" dirty="0"/>
              <a:t>s </a:t>
            </a:r>
            <a:r>
              <a:rPr lang="zh-CN" altLang="en-US" dirty="0"/>
              <a:t>在所有句子中出现的概率分布 </a:t>
            </a:r>
            <a:r>
              <a:rPr lang="en" altLang="zh-CN" dirty="0"/>
              <a:t>P(s)</a:t>
            </a:r>
            <a:r>
              <a:rPr lang="zh-CN" altLang="en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09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多模态预训练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81219C-2194-FF4B-9C8E-4D07DFD54A7B}"/>
              </a:ext>
            </a:extLst>
          </p:cNvPr>
          <p:cNvSpPr/>
          <p:nvPr/>
        </p:nvSpPr>
        <p:spPr>
          <a:xfrm>
            <a:off x="687367" y="2703907"/>
            <a:ext cx="1479044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多模态预训练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7DE29D-549F-FE49-9C24-D5D6C6EB4986}"/>
              </a:ext>
            </a:extLst>
          </p:cNvPr>
          <p:cNvSpPr/>
          <p:nvPr/>
        </p:nvSpPr>
        <p:spPr>
          <a:xfrm>
            <a:off x="2753807" y="1647118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Video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04547-5C41-F14A-8FA1-F30AC9E0A4B7}"/>
              </a:ext>
            </a:extLst>
          </p:cNvPr>
          <p:cNvSpPr/>
          <p:nvPr/>
        </p:nvSpPr>
        <p:spPr>
          <a:xfrm>
            <a:off x="2753807" y="3468490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Audio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520E-E1C0-3C43-89A0-71FA276C71E2}"/>
              </a:ext>
            </a:extLst>
          </p:cNvPr>
          <p:cNvSpPr/>
          <p:nvPr/>
        </p:nvSpPr>
        <p:spPr>
          <a:xfrm>
            <a:off x="5419515" y="1042684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02328-E8A8-3A42-A9CE-D54A499F0DC3}"/>
              </a:ext>
            </a:extLst>
          </p:cNvPr>
          <p:cNvSpPr/>
          <p:nvPr/>
        </p:nvSpPr>
        <p:spPr>
          <a:xfrm>
            <a:off x="5419514" y="1693131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双流模型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139DF2-7E4E-8C4F-BEA5-FC3DC776FBAC}"/>
              </a:ext>
            </a:extLst>
          </p:cNvPr>
          <p:cNvSpPr/>
          <p:nvPr/>
        </p:nvSpPr>
        <p:spPr>
          <a:xfrm>
            <a:off x="5419514" y="2343578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64FA7F-81B9-1A46-8FCF-2702DE253BC8}"/>
              </a:ext>
            </a:extLst>
          </p:cNvPr>
          <p:cNvSpPr/>
          <p:nvPr/>
        </p:nvSpPr>
        <p:spPr>
          <a:xfrm>
            <a:off x="5419513" y="2972409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双流模型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168199B-C487-2647-9683-D6188D5F3A6D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2166411" y="1922213"/>
            <a:ext cx="587396" cy="1056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005FCA8-562E-AA4C-8571-B377745EEDB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66411" y="2979002"/>
            <a:ext cx="587396" cy="76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6D87F74-1142-674F-868F-F21D4ED2945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4432515" y="1210743"/>
            <a:ext cx="987000" cy="711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178C36D-70C4-AE43-91D2-ADCEBE8492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432515" y="1861190"/>
            <a:ext cx="986999" cy="6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08F1CF6-77BA-4745-9504-29F59A02592F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432515" y="1922213"/>
            <a:ext cx="986999" cy="589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8B0F141-BB99-014E-8214-F6755512935D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4432515" y="1922213"/>
            <a:ext cx="986998" cy="1218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6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22873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单流模型 </a:t>
            </a:r>
            <a:r>
              <a:rPr lang="en-US" altLang="zh-CN" sz="2800" dirty="0"/>
              <a:t>vs</a:t>
            </a:r>
            <a:r>
              <a:rPr lang="zh-CN" altLang="en-US" sz="2800" dirty="0"/>
              <a:t> 双流模型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D79AD3-51CC-1943-B54E-7AD9E61DCD39}"/>
              </a:ext>
            </a:extLst>
          </p:cNvPr>
          <p:cNvSpPr txBox="1"/>
          <p:nvPr/>
        </p:nvSpPr>
        <p:spPr>
          <a:xfrm>
            <a:off x="1719943" y="1719943"/>
            <a:ext cx="584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https://www.163.com/</a:t>
            </a:r>
            <a:r>
              <a:rPr kumimoji="1" lang="en" altLang="zh-CN" dirty="0" err="1"/>
              <a:t>dy</a:t>
            </a:r>
            <a:r>
              <a:rPr kumimoji="1" lang="en" altLang="zh-CN" dirty="0"/>
              <a:t>/article/FNC4Q2HI0511AQHO.html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241831" y="221221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 err="1"/>
              <a:t>Unicoder</a:t>
            </a:r>
            <a:r>
              <a:rPr lang="en-US" altLang="zh-CN" sz="2800" dirty="0"/>
              <a:t>-VL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C90E36-77AF-8840-8F2C-52F327F7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1048135"/>
            <a:ext cx="7390205" cy="3572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7C2FA6-0DEE-F549-9FA5-98707FEBAB4D}"/>
              </a:ext>
            </a:extLst>
          </p:cNvPr>
          <p:cNvSpPr txBox="1"/>
          <p:nvPr/>
        </p:nvSpPr>
        <p:spPr>
          <a:xfrm>
            <a:off x="67526" y="4770730"/>
            <a:ext cx="6477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Unicoder</a:t>
            </a:r>
            <a:r>
              <a:rPr lang="en" altLang="zh-CN" sz="1400" dirty="0"/>
              <a:t>-VL: A Universal Encoder for Vision and Language by Cross-modal Pre-training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49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LXMERT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61BEA2-73C5-2E40-B7B9-4C2D1A82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7" y="1232451"/>
            <a:ext cx="8198418" cy="3231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4C29B6-2A90-1F4E-AF09-E6D34AD004E3}"/>
              </a:ext>
            </a:extLst>
          </p:cNvPr>
          <p:cNvSpPr txBox="1"/>
          <p:nvPr/>
        </p:nvSpPr>
        <p:spPr>
          <a:xfrm>
            <a:off x="117984" y="4756194"/>
            <a:ext cx="5727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Lxmert</a:t>
            </a:r>
            <a:r>
              <a:rPr lang="en" altLang="zh-CN" sz="1400" dirty="0"/>
              <a:t>: Learning cross-modality encoder representations from transformers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5827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7430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OSCAR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E6D58-7AA1-1646-82D0-65969D40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15" y="1041644"/>
            <a:ext cx="6520543" cy="3626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D286AE-2D0B-FA40-9266-98B88C4273EC}"/>
              </a:ext>
            </a:extLst>
          </p:cNvPr>
          <p:cNvSpPr txBox="1"/>
          <p:nvPr/>
        </p:nvSpPr>
        <p:spPr>
          <a:xfrm>
            <a:off x="117984" y="4756194"/>
            <a:ext cx="535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Oscar: Object-Semantics Aligned Pre-training for Vision-Language Tasks</a:t>
            </a:r>
            <a:endParaRPr kumimoji="1"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42411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VideoBERT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A6E07-4207-674D-867C-17FE1DF7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" y="1273627"/>
            <a:ext cx="7893145" cy="2800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AD6BB-6500-5A4A-AA92-43BB9BE90550}"/>
              </a:ext>
            </a:extLst>
          </p:cNvPr>
          <p:cNvSpPr txBox="1"/>
          <p:nvPr/>
        </p:nvSpPr>
        <p:spPr>
          <a:xfrm>
            <a:off x="117984" y="4756194"/>
            <a:ext cx="565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VideoBERT</a:t>
            </a:r>
            <a:r>
              <a:rPr lang="en" altLang="zh-CN" sz="1400" dirty="0"/>
              <a:t>: A Joint Model for Video and Language Representation Learning</a:t>
            </a:r>
            <a:endParaRPr kumimoji="1" lang="zh-CN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69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CBT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9D0583-13CF-3F46-8C9D-AD39C017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910980"/>
            <a:ext cx="7347857" cy="3992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EA4970-F0F2-DB47-A017-BEA002D8A1DD}"/>
              </a:ext>
            </a:extLst>
          </p:cNvPr>
          <p:cNvSpPr txBox="1"/>
          <p:nvPr/>
        </p:nvSpPr>
        <p:spPr>
          <a:xfrm>
            <a:off x="117984" y="4756194"/>
            <a:ext cx="606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CBT: Learning Video Representations Using Contrastive Bidirectional Transformer</a:t>
            </a:r>
            <a:endParaRPr kumimoji="1"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1019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Language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Audio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SpeechBERT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735EE3-13F7-EA47-96B7-D1E65EAD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9" y="947057"/>
            <a:ext cx="8085351" cy="3012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C4391-CE5C-0947-826B-8F7B47A48100}"/>
              </a:ext>
            </a:extLst>
          </p:cNvPr>
          <p:cNvSpPr txBox="1"/>
          <p:nvPr/>
        </p:nvSpPr>
        <p:spPr>
          <a:xfrm>
            <a:off x="117984" y="4756194"/>
            <a:ext cx="8083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SpeechBERT</a:t>
            </a:r>
            <a:r>
              <a:rPr lang="en" altLang="zh-CN" sz="1400" dirty="0"/>
              <a:t>: An Audio-and-text Jointly Learned Language Model for End-to-end Spoken Question Answering</a:t>
            </a:r>
            <a:endParaRPr kumimoji="1"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22472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FastText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E48B7F-1E1A-ED4A-8B09-AB8A05FC0CE5}"/>
              </a:ext>
            </a:extLst>
          </p:cNvPr>
          <p:cNvSpPr txBox="1"/>
          <p:nvPr/>
        </p:nvSpPr>
        <p:spPr>
          <a:xfrm>
            <a:off x="285136" y="4748981"/>
            <a:ext cx="398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FastText</a:t>
            </a:r>
            <a:r>
              <a:rPr kumimoji="1" lang="en-US" altLang="zh-CN" sz="1400" dirty="0"/>
              <a:t>:</a:t>
            </a:r>
            <a:r>
              <a:rPr kumimoji="1" lang="zh-CN" altLang="en-US" sz="1400" dirty="0"/>
              <a:t> </a:t>
            </a:r>
            <a:r>
              <a:rPr kumimoji="1" lang="en" altLang="zh-CN" sz="1400" dirty="0"/>
              <a:t>Bag of Tricks for Efficient Text Classification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28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Glove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E98E9-5B58-474F-8B70-CEAD97984A5F}"/>
              </a:ext>
            </a:extLst>
          </p:cNvPr>
          <p:cNvSpPr txBox="1"/>
          <p:nvPr/>
        </p:nvSpPr>
        <p:spPr>
          <a:xfrm>
            <a:off x="285136" y="4748981"/>
            <a:ext cx="3609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GloVe</a:t>
            </a:r>
            <a:r>
              <a:rPr lang="en" altLang="zh-CN" sz="1400" dirty="0"/>
              <a:t>: Global Vectors for Word Representation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895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统计方法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N</a:t>
            </a:r>
            <a:r>
              <a:rPr lang="zh-CN" altLang="en-US" sz="2800" dirty="0"/>
              <a:t>元模型</a:t>
            </a: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4F56BE-4976-7246-879E-60D30BD6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03" y="1679297"/>
            <a:ext cx="4544642" cy="1529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D9DB07-10EF-834D-B7A0-795D12597C82}"/>
              </a:ext>
            </a:extLst>
          </p:cNvPr>
          <p:cNvSpPr txBox="1"/>
          <p:nvPr/>
        </p:nvSpPr>
        <p:spPr>
          <a:xfrm>
            <a:off x="1124959" y="1107831"/>
            <a:ext cx="700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马尔可夫假设：假设任意一个词出现的概率只同它前面的</a:t>
            </a:r>
            <a:r>
              <a:rPr lang="en-US" altLang="zh-CN" dirty="0"/>
              <a:t>n</a:t>
            </a:r>
            <a:r>
              <a:rPr lang="zh-CN" altLang="en-US" dirty="0"/>
              <a:t>个词有关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29DBEA-155A-C24C-9388-C976D7797307}"/>
              </a:ext>
            </a:extLst>
          </p:cNvPr>
          <p:cNvSpPr txBox="1"/>
          <p:nvPr/>
        </p:nvSpPr>
        <p:spPr>
          <a:xfrm>
            <a:off x="897739" y="3305066"/>
            <a:ext cx="7455971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华文仿宋" panose="02010600040101010101" pitchFamily="2" charset="-122"/>
              </a:rPr>
              <a:t>1.</a:t>
            </a:r>
            <a:r>
              <a:rPr lang="zh-CN" altLang="en-US" sz="1200" dirty="0">
                <a:latin typeface="华文仿宋" panose="02010600040101010101" pitchFamily="2" charset="-122"/>
              </a:rPr>
              <a:t> 无法建模更远的关系，语料的不足使得无法训练更高阶的语言模型。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华文仿宋" panose="02010600040101010101" pitchFamily="2" charset="-122"/>
              </a:rPr>
              <a:t>2.</a:t>
            </a:r>
            <a:r>
              <a:rPr lang="zh-CN" altLang="en-US" sz="1200" dirty="0">
                <a:latin typeface="华文仿宋" panose="02010600040101010101" pitchFamily="2" charset="-122"/>
              </a:rPr>
              <a:t> 无法建模出词之间的相似度。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华文仿宋" panose="02010600040101010101" pitchFamily="2" charset="-122"/>
              </a:rPr>
              <a:t>3.</a:t>
            </a:r>
            <a:r>
              <a:rPr lang="zh-CN" altLang="en-US" sz="1200" dirty="0">
                <a:latin typeface="华文仿宋" panose="02010600040101010101" pitchFamily="2" charset="-122"/>
              </a:rPr>
              <a:t> 训练语料里面有些 </a:t>
            </a:r>
            <a:r>
              <a:rPr lang="en" altLang="zh-CN" sz="1200" dirty="0">
                <a:latin typeface="华文仿宋" panose="02010600040101010101" pitchFamily="2" charset="-122"/>
              </a:rPr>
              <a:t>n </a:t>
            </a:r>
            <a:r>
              <a:rPr lang="zh-CN" altLang="en-US" sz="1200" dirty="0">
                <a:latin typeface="华文仿宋" panose="02010600040101010101" pitchFamily="2" charset="-122"/>
              </a:rPr>
              <a:t>元组没有出现过，其对应的条件概率就是 </a:t>
            </a:r>
            <a:r>
              <a:rPr lang="en-US" altLang="zh-CN" sz="1200" dirty="0">
                <a:latin typeface="华文仿宋" panose="02010600040101010101" pitchFamily="2" charset="-122"/>
              </a:rPr>
              <a:t>0</a:t>
            </a:r>
            <a:r>
              <a:rPr lang="zh-CN" altLang="en-US" sz="1200" dirty="0">
                <a:latin typeface="华文仿宋" panose="02010600040101010101" pitchFamily="2" charset="-122"/>
              </a:rPr>
              <a:t>，导致计算一整句话的概率为 </a:t>
            </a:r>
            <a:r>
              <a:rPr lang="en-US" altLang="zh-CN" sz="1200" dirty="0">
                <a:latin typeface="华文仿宋" panose="02010600040101010101" pitchFamily="2" charset="-122"/>
              </a:rPr>
              <a:t>0</a:t>
            </a:r>
            <a:r>
              <a:rPr lang="zh-CN" altLang="en-US" sz="1200" dirty="0">
                <a:latin typeface="华文仿宋" panose="02010600040101010101" pitchFamily="2" charset="-122"/>
              </a:rPr>
              <a:t>。解决这个问题有两种常用方法： 平滑法和回退法。</a:t>
            </a:r>
          </a:p>
        </p:txBody>
      </p:sp>
    </p:spTree>
    <p:extLst>
      <p:ext uri="{BB962C8B-B14F-4D97-AF65-F5344CB8AC3E}">
        <p14:creationId xmlns:p14="http://schemas.microsoft.com/office/powerpoint/2010/main" val="97823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神经网络语言模型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NNLM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EDB3DD-8806-B24D-8BD9-6916A9D0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488"/>
            <a:ext cx="5207054" cy="33510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8C2A96-5C13-FE47-A2EA-77FF6D696830}"/>
              </a:ext>
            </a:extLst>
          </p:cNvPr>
          <p:cNvSpPr txBox="1"/>
          <p:nvPr/>
        </p:nvSpPr>
        <p:spPr>
          <a:xfrm>
            <a:off x="217129" y="4749528"/>
            <a:ext cx="300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A Neural Probabilistic Language Model</a:t>
            </a:r>
            <a:endParaRPr kumimoji="1"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DB8EC8-76D7-804F-84E7-B255B742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21" y="2089672"/>
            <a:ext cx="2760786" cy="6310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C4BFFA-3084-0B4C-972F-24E559A59539}"/>
              </a:ext>
            </a:extLst>
          </p:cNvPr>
          <p:cNvSpPr txBox="1"/>
          <p:nvPr/>
        </p:nvSpPr>
        <p:spPr>
          <a:xfrm>
            <a:off x="5020407" y="22556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语言模型：</a:t>
            </a:r>
          </a:p>
        </p:txBody>
      </p:sp>
    </p:spTree>
    <p:extLst>
      <p:ext uri="{BB962C8B-B14F-4D97-AF65-F5344CB8AC3E}">
        <p14:creationId xmlns:p14="http://schemas.microsoft.com/office/powerpoint/2010/main" val="384147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语言模型的副产物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BEDB94AE-D8BB-5249-AC50-22ED6C76CDD1}"/>
              </a:ext>
            </a:extLst>
          </p:cNvPr>
          <p:cNvSpPr/>
          <p:nvPr/>
        </p:nvSpPr>
        <p:spPr>
          <a:xfrm>
            <a:off x="2065149" y="3069864"/>
            <a:ext cx="4909459" cy="70757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矩阵分解方法：</a:t>
            </a:r>
            <a:r>
              <a:rPr kumimoji="1" lang="en-US" altLang="zh-CN" dirty="0"/>
              <a:t>Glove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28EC5E4-5996-FF42-971C-2416556B26CA}"/>
              </a:ext>
            </a:extLst>
          </p:cNvPr>
          <p:cNvSpPr/>
          <p:nvPr/>
        </p:nvSpPr>
        <p:spPr>
          <a:xfrm>
            <a:off x="2065150" y="1593171"/>
            <a:ext cx="4909459" cy="70757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基于窗口的方法：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Fastext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3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Word2vec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6F1ED2-2B53-934A-A419-38289702F161}"/>
              </a:ext>
            </a:extLst>
          </p:cNvPr>
          <p:cNvSpPr txBox="1"/>
          <p:nvPr/>
        </p:nvSpPr>
        <p:spPr>
          <a:xfrm>
            <a:off x="285136" y="4748981"/>
            <a:ext cx="3992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W</a:t>
            </a:r>
            <a:r>
              <a:rPr lang="en" altLang="zh-CN" sz="1400" dirty="0" err="1"/>
              <a:t>ord</a:t>
            </a:r>
            <a:r>
              <a:rPr lang="en-US" altLang="zh-CN" sz="1400" dirty="0"/>
              <a:t>2vec:</a:t>
            </a:r>
            <a:r>
              <a:rPr lang="zh-CN" altLang="en-US" sz="1400" dirty="0"/>
              <a:t> </a:t>
            </a:r>
            <a:r>
              <a:rPr lang="en" altLang="zh-CN" sz="1400" dirty="0"/>
              <a:t>word2vec Parameter Learning Explained.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DAA41B-61F0-F447-A391-E4FC4711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3" y="911241"/>
            <a:ext cx="2885023" cy="3221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03D3F9-A969-F746-9067-BB6A4211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779" y="2281589"/>
            <a:ext cx="2470169" cy="2684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ACE4E8-1211-6742-B1D5-2885CB532C04}"/>
              </a:ext>
            </a:extLst>
          </p:cNvPr>
          <p:cNvSpPr txBox="1"/>
          <p:nvPr/>
        </p:nvSpPr>
        <p:spPr>
          <a:xfrm>
            <a:off x="4921857" y="228504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语言模型：</a:t>
            </a:r>
          </a:p>
        </p:txBody>
      </p:sp>
    </p:spTree>
    <p:extLst>
      <p:ext uri="{BB962C8B-B14F-4D97-AF65-F5344CB8AC3E}">
        <p14:creationId xmlns:p14="http://schemas.microsoft.com/office/powerpoint/2010/main" val="24188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词向量的缺陷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05CE85-D45A-A346-A3DB-9A085181A1CD}"/>
              </a:ext>
            </a:extLst>
          </p:cNvPr>
          <p:cNvSpPr/>
          <p:nvPr/>
        </p:nvSpPr>
        <p:spPr>
          <a:xfrm>
            <a:off x="1240386" y="1553195"/>
            <a:ext cx="7012984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Open Sans"/>
              </a:rPr>
              <a:t>1.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 模型无法做深，词向量的表征能力有限，词向量的抽象程度不高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Open Sans"/>
              </a:rPr>
              <a:t>2.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 词向量获得的是上下文无关的，难以解决歧义问题上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Open Sans"/>
              </a:rPr>
              <a:t>3.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" altLang="zh-CN" sz="1600" dirty="0">
                <a:solidFill>
                  <a:srgbClr val="333333"/>
                </a:solidFill>
                <a:latin typeface="Open Sans"/>
              </a:rPr>
              <a:t>OV 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词无法解决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5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5023</TotalTime>
  <Words>1760</Words>
  <Application>Microsoft Macintosh PowerPoint</Application>
  <PresentationFormat>全屏显示(16:9)</PresentationFormat>
  <Paragraphs>223</Paragraphs>
  <Slides>49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华文仿宋</vt:lpstr>
      <vt:lpstr>宋体</vt:lpstr>
      <vt:lpstr>微软雅黑</vt:lpstr>
      <vt:lpstr>Kaiti SC</vt:lpstr>
      <vt:lpstr>Open Sans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pinbai</dc:creator>
  <cp:lastModifiedBy>Microsoft Office User</cp:lastModifiedBy>
  <cp:revision>434</cp:revision>
  <cp:lastPrinted>2021-02-25T03:03:07Z</cp:lastPrinted>
  <dcterms:created xsi:type="dcterms:W3CDTF">2021-02-25T03:03:07Z</dcterms:created>
  <dcterms:modified xsi:type="dcterms:W3CDTF">2021-04-01T06:40:07Z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  <property fmtid="{D5CDD505-2E9C-101B-9397-08002B2CF9AE}" pid="3" name="4eed1396-652e-48af-a096-58850838b021-3">
    <vt:lpwstr>38d97da0779d30cabe8ec04a8066e2af</vt:lpwstr>
  </property>
</Properties>
</file>